
<file path=[Content_Types].xml><?xml version="1.0" encoding="utf-8"?>
<Types xmlns="http://schemas.openxmlformats.org/package/2006/content-types">
  <Default Extension="xlsx" ContentType="application/vnd.openxmlformats-officedocument.spreadsheetml.sheet"/>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18.xml" ContentType="application/vnd.ms-office.chartcolorstyle+xml"/>
  <Override PartName="/ppt/charts/colors19.xml" ContentType="application/vnd.ms-office.chartcolorstyle+xml"/>
  <Override PartName="/ppt/charts/colors2.xml" ContentType="application/vnd.ms-office.chartcolorstyle+xml"/>
  <Override PartName="/ppt/charts/colors20.xml" ContentType="application/vnd.ms-office.chartcolorstyle+xml"/>
  <Override PartName="/ppt/charts/colors21.xml" ContentType="application/vnd.ms-office.chartcolorstyle+xml"/>
  <Override PartName="/ppt/charts/colors22.xml" ContentType="application/vnd.ms-office.chartcolorstyle+xml"/>
  <Override PartName="/ppt/charts/colors23.xml" ContentType="application/vnd.ms-office.chartcolorstyle+xml"/>
  <Override PartName="/ppt/charts/colors24.xml" ContentType="application/vnd.ms-office.chartcolorstyle+xml"/>
  <Override PartName="/ppt/charts/colors25.xml" ContentType="application/vnd.ms-office.chartcolorstyle+xml"/>
  <Override PartName="/ppt/charts/colors26.xml" ContentType="application/vnd.ms-office.chartcolorstyle+xml"/>
  <Override PartName="/ppt/charts/colors27.xml" ContentType="application/vnd.ms-office.chartcolorstyle+xml"/>
  <Override PartName="/ppt/charts/colors28.xml" ContentType="application/vnd.ms-office.chartcolorstyle+xml"/>
  <Override PartName="/ppt/charts/colors29.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18.xml" ContentType="application/vnd.ms-office.chartstyle+xml"/>
  <Override PartName="/ppt/charts/style19.xml" ContentType="application/vnd.ms-office.chartstyle+xml"/>
  <Override PartName="/ppt/charts/style2.xml" ContentType="application/vnd.ms-office.chartstyle+xml"/>
  <Override PartName="/ppt/charts/style20.xml" ContentType="application/vnd.ms-office.chartstyle+xml"/>
  <Override PartName="/ppt/charts/style21.xml" ContentType="application/vnd.ms-office.chartstyle+xml"/>
  <Override PartName="/ppt/charts/style22.xml" ContentType="application/vnd.ms-office.chartstyle+xml"/>
  <Override PartName="/ppt/charts/style23.xml" ContentType="application/vnd.ms-office.chartstyle+xml"/>
  <Override PartName="/ppt/charts/style24.xml" ContentType="application/vnd.ms-office.chartstyle+xml"/>
  <Override PartName="/ppt/charts/style25.xml" ContentType="application/vnd.ms-office.chartstyle+xml"/>
  <Override PartName="/ppt/charts/style26.xml" ContentType="application/vnd.ms-office.chartstyle+xml"/>
  <Override PartName="/ppt/charts/style27.xml" ContentType="application/vnd.ms-office.chartstyle+xml"/>
  <Override PartName="/ppt/charts/style28.xml" ContentType="application/vnd.ms-office.chartstyle+xml"/>
  <Override PartName="/ppt/charts/style29.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31" r:id="rId3"/>
    <p:sldId id="697" r:id="rId5"/>
    <p:sldId id="1289" r:id="rId6"/>
    <p:sldId id="1215" r:id="rId7"/>
    <p:sldId id="345" r:id="rId8"/>
    <p:sldId id="698" r:id="rId9"/>
    <p:sldId id="699" r:id="rId10"/>
    <p:sldId id="707" r:id="rId11"/>
    <p:sldId id="700" r:id="rId12"/>
    <p:sldId id="701" r:id="rId13"/>
    <p:sldId id="1107" r:id="rId14"/>
    <p:sldId id="703" r:id="rId15"/>
    <p:sldId id="704" r:id="rId16"/>
    <p:sldId id="347" r:id="rId17"/>
    <p:sldId id="705" r:id="rId18"/>
    <p:sldId id="1108" r:id="rId19"/>
    <p:sldId id="706" r:id="rId20"/>
    <p:sldId id="1217" r:id="rId21"/>
    <p:sldId id="996" r:id="rId22"/>
    <p:sldId id="694" r:id="rId23"/>
    <p:sldId id="891" r:id="rId24"/>
    <p:sldId id="892" r:id="rId25"/>
    <p:sldId id="695" r:id="rId26"/>
    <p:sldId id="963" r:id="rId27"/>
    <p:sldId id="321" r:id="rId28"/>
    <p:sldId id="688" r:id="rId29"/>
    <p:sldId id="620" r:id="rId30"/>
    <p:sldId id="322" r:id="rId31"/>
    <p:sldId id="507" r:id="rId32"/>
    <p:sldId id="414" r:id="rId33"/>
    <p:sldId id="1218" r:id="rId34"/>
    <p:sldId id="413" r:id="rId35"/>
    <p:sldId id="402" r:id="rId36"/>
    <p:sldId id="1216" r:id="rId37"/>
    <p:sldId id="299" r:id="rId38"/>
    <p:sldId id="692" r:id="rId39"/>
    <p:sldId id="684" r:id="rId40"/>
    <p:sldId id="355" r:id="rId41"/>
    <p:sldId id="356" r:id="rId42"/>
    <p:sldId id="304" r:id="rId43"/>
    <p:sldId id="405" r:id="rId44"/>
    <p:sldId id="328" r:id="rId45"/>
    <p:sldId id="311" r:id="rId46"/>
    <p:sldId id="805" r:id="rId47"/>
    <p:sldId id="997" r:id="rId48"/>
    <p:sldId id="998" r:id="rId49"/>
    <p:sldId id="1001" r:id="rId50"/>
    <p:sldId id="1003" r:id="rId51"/>
    <p:sldId id="1004" r:id="rId52"/>
    <p:sldId id="314" r:id="rId53"/>
    <p:sldId id="306" r:id="rId54"/>
    <p:sldId id="307" r:id="rId55"/>
    <p:sldId id="810" r:id="rId56"/>
    <p:sldId id="1175" r:id="rId57"/>
    <p:sldId id="330" r:id="rId58"/>
    <p:sldId id="318" r:id="rId59"/>
    <p:sldId id="889" r:id="rId60"/>
    <p:sldId id="890" r:id="rId61"/>
    <p:sldId id="352" r:id="rId62"/>
    <p:sldId id="395" r:id="rId63"/>
    <p:sldId id="1214" r:id="rId64"/>
    <p:sldId id="415" r:id="rId65"/>
    <p:sldId id="610" r:id="rId66"/>
    <p:sldId id="608" r:id="rId67"/>
    <p:sldId id="603" r:id="rId68"/>
    <p:sldId id="621" r:id="rId69"/>
    <p:sldId id="674" r:id="rId70"/>
    <p:sldId id="613" r:id="rId71"/>
    <p:sldId id="614" r:id="rId72"/>
    <p:sldId id="612" r:id="rId73"/>
    <p:sldId id="606" r:id="rId74"/>
    <p:sldId id="604" r:id="rId75"/>
    <p:sldId id="605" r:id="rId76"/>
    <p:sldId id="615" r:id="rId77"/>
    <p:sldId id="616" r:id="rId78"/>
    <p:sldId id="326" r:id="rId79"/>
    <p:sldId id="327" r:id="rId80"/>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99"/>
    <a:srgbClr val="FF9999"/>
    <a:srgbClr val="F8F5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1" autoAdjust="0"/>
    <p:restoredTop sz="87132" autoAdjust="0"/>
  </p:normalViewPr>
  <p:slideViewPr>
    <p:cSldViewPr snapToGrid="0">
      <p:cViewPr varScale="1">
        <p:scale>
          <a:sx n="63" d="100"/>
          <a:sy n="63" d="100"/>
        </p:scale>
        <p:origin x="948" y="78"/>
      </p:cViewPr>
      <p:guideLst>
        <p:guide orient="horz" pos="2180"/>
        <p:guide pos="3751"/>
        <p:guide pos="3972"/>
      </p:guideLst>
    </p:cSldViewPr>
  </p:slideViewPr>
  <p:notesTextViewPr>
    <p:cViewPr>
      <p:scale>
        <a:sx n="3" d="2"/>
        <a:sy n="3" d="2"/>
      </p:scale>
      <p:origin x="0" y="0"/>
    </p:cViewPr>
  </p:notesTextViewPr>
  <p:gridSpacing cx="45000" cy="45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fuyi\Desktop\00000000000.xlsx" TargetMode="Externa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E:\traffic\excel_data\table1_&#20013;&#29615;&#36335;&#21450;&#21277;&#36947;&#27599;&#26376;&#24037;&#20316;&#26085;&#21608;&#26411;&#33410;&#20551;&#26085;&#27969;&#37327;_2017&#24180;1&#26376;_11&#26376;_23g.xlsx" TargetMode="Externa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E:\traffic\excel_data\table1_&#20013;&#29615;&#36335;&#21450;&#21277;&#36947;&#27599;&#26376;&#24037;&#20316;&#26085;&#21608;&#26411;&#33410;&#20551;&#26085;&#27969;&#37327;_2017&#24180;1&#26376;_11&#26376;_23g.xlsx" TargetMode="External"/></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fuwenwei\Desktop\&#25253;&#21578;&#22270;&#34920;&#23637;&#31034;.xlsx" TargetMode="External"/></Relationships>
</file>

<file path=ppt/charts/_rels/chart1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fuwenwei\Desktop\&#25253;&#21578;&#22270;&#34920;&#23637;&#31034;.xlsx" TargetMode="External"/></Relationships>
</file>

<file path=ppt/charts/_rels/chart1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oleObject" Target="file:///C:\Users\fuyi\Desktop\&#22270;&#34920;.xlsx" TargetMode="External"/></Relationships>
</file>

<file path=ppt/charts/_rels/chart15.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oleObject" Target="file:///C:\Users\fuwenwei\Desktop\&#25253;&#21578;&#22270;&#34920;&#23637;&#31034;.xlsx" TargetMode="External"/></Relationships>
</file>

<file path=ppt/charts/_rels/chart16.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oleObject" Target="file:///C:\Users\fuwenwei\Desktop\&#25253;&#21578;&#22270;&#34920;&#23637;&#31034;.xlsx" TargetMode="External"/></Relationships>
</file>

<file path=ppt/charts/_rels/chart17.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oleObject" Target="file:///C:\Users\fuwenwei\Desktop\&#25253;&#21578;&#22270;&#34920;&#23637;&#31034;.xlsx" TargetMode="External"/></Relationships>
</file>

<file path=ppt/charts/_rels/chart18.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oleObject" Target="file:///C:\Users\fuwenwei\Desktop\&#25253;&#21578;&#22270;&#34920;&#23637;&#31034;.xlsx" TargetMode="External"/></Relationships>
</file>

<file path=ppt/charts/_rels/chart19.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oleObject" Target="file:///C:\Users\fuwenwei\Desktop\&#25253;&#21578;&#22270;&#34920;&#23637;&#31034;.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1.xlsx"/></Relationships>
</file>

<file path=ppt/charts/_rels/chart20.xml.rels><?xml version="1.0" encoding="UTF-8" standalone="yes"?>
<Relationships xmlns="http://schemas.openxmlformats.org/package/2006/relationships"><Relationship Id="rId3" Type="http://schemas.microsoft.com/office/2011/relationships/chartColorStyle" Target="colors20.xml"/><Relationship Id="rId2" Type="http://schemas.microsoft.com/office/2011/relationships/chartStyle" Target="style20.xml"/><Relationship Id="rId1" Type="http://schemas.openxmlformats.org/officeDocument/2006/relationships/oleObject" Target="file:///C:\Users\fuwenwei\Desktop\&#25253;&#21578;&#22270;&#34920;&#23637;&#31034;.xlsx" TargetMode="External"/></Relationships>
</file>

<file path=ppt/charts/_rels/chart21.xml.rels><?xml version="1.0" encoding="UTF-8" standalone="yes"?>
<Relationships xmlns="http://schemas.openxmlformats.org/package/2006/relationships"><Relationship Id="rId3" Type="http://schemas.microsoft.com/office/2011/relationships/chartColorStyle" Target="colors21.xml"/><Relationship Id="rId2" Type="http://schemas.microsoft.com/office/2011/relationships/chartStyle" Target="style21.xml"/><Relationship Id="rId1" Type="http://schemas.openxmlformats.org/officeDocument/2006/relationships/oleObject" Target="file:///C:\Users\fuwenwei\Desktop\&#25253;&#21578;&#22270;&#34920;&#23637;&#31034;.xlsx" TargetMode="External"/></Relationships>
</file>

<file path=ppt/charts/_rels/chart22.xml.rels><?xml version="1.0" encoding="UTF-8" standalone="yes"?>
<Relationships xmlns="http://schemas.openxmlformats.org/package/2006/relationships"><Relationship Id="rId3" Type="http://schemas.microsoft.com/office/2011/relationships/chartColorStyle" Target="colors22.xml"/><Relationship Id="rId2" Type="http://schemas.microsoft.com/office/2011/relationships/chartStyle" Target="style22.xml"/><Relationship Id="rId1" Type="http://schemas.openxmlformats.org/officeDocument/2006/relationships/oleObject" Target="file:///E:\traffic\excel_data\table0_14&#26465;&#36947;&#36335;&#27599;&#26376;&#24037;&#20316;&#26085;&#21608;&#26411;&#33410;&#20551;&#26085;&#27969;&#37327;_2017&#24180;1&#26376;_11&#26376;_23g.xlsx" TargetMode="External"/></Relationships>
</file>

<file path=ppt/charts/_rels/chart23.xml.rels><?xml version="1.0" encoding="UTF-8" standalone="yes"?>
<Relationships xmlns="http://schemas.openxmlformats.org/package/2006/relationships"><Relationship Id="rId3" Type="http://schemas.microsoft.com/office/2011/relationships/chartColorStyle" Target="colors23.xml"/><Relationship Id="rId2" Type="http://schemas.microsoft.com/office/2011/relationships/chartStyle" Target="style23.xml"/><Relationship Id="rId1" Type="http://schemas.openxmlformats.org/officeDocument/2006/relationships/oleObject" Target="file:///E:\traffic\excel_data\table0_14&#26465;&#36947;&#36335;&#27599;&#26376;&#24037;&#20316;&#26085;&#21608;&#26411;&#33410;&#20551;&#26085;&#27969;&#37327;_2017&#24180;1&#26376;_11&#26376;_23g.xlsx" TargetMode="External"/></Relationships>
</file>

<file path=ppt/charts/_rels/chart24.xml.rels><?xml version="1.0" encoding="UTF-8" standalone="yes"?>
<Relationships xmlns="http://schemas.openxmlformats.org/package/2006/relationships"><Relationship Id="rId3" Type="http://schemas.microsoft.com/office/2011/relationships/chartColorStyle" Target="colors24.xml"/><Relationship Id="rId2" Type="http://schemas.microsoft.com/office/2011/relationships/chartStyle" Target="style24.xml"/><Relationship Id="rId1" Type="http://schemas.openxmlformats.org/officeDocument/2006/relationships/oleObject" Target="file:///C:\Users\fuwenwei\Desktop\&#25253;&#21578;&#22270;&#34920;&#23637;&#31034;.xlsx" TargetMode="External"/></Relationships>
</file>

<file path=ppt/charts/_rels/chart25.xml.rels><?xml version="1.0" encoding="UTF-8" standalone="yes"?>
<Relationships xmlns="http://schemas.openxmlformats.org/package/2006/relationships"><Relationship Id="rId3" Type="http://schemas.microsoft.com/office/2011/relationships/chartColorStyle" Target="colors25.xml"/><Relationship Id="rId2" Type="http://schemas.microsoft.com/office/2011/relationships/chartStyle" Target="style25.xml"/><Relationship Id="rId1" Type="http://schemas.openxmlformats.org/officeDocument/2006/relationships/oleObject" Target="file:///C:\Users\fuwenwei\Desktop\&#25253;&#21578;&#22270;&#34920;&#23637;&#31034;.xlsx" TargetMode="External"/></Relationships>
</file>

<file path=ppt/charts/_rels/chart26.xml.rels><?xml version="1.0" encoding="UTF-8" standalone="yes"?>
<Relationships xmlns="http://schemas.openxmlformats.org/package/2006/relationships"><Relationship Id="rId3" Type="http://schemas.microsoft.com/office/2011/relationships/chartColorStyle" Target="colors26.xml"/><Relationship Id="rId2" Type="http://schemas.microsoft.com/office/2011/relationships/chartStyle" Target="style26.xml"/><Relationship Id="rId1" Type="http://schemas.openxmlformats.org/officeDocument/2006/relationships/package" Target="../embeddings/Workbook2.xlsx"/></Relationships>
</file>

<file path=ppt/charts/_rels/chart27.xml.rels><?xml version="1.0" encoding="UTF-8" standalone="yes"?>
<Relationships xmlns="http://schemas.openxmlformats.org/package/2006/relationships"><Relationship Id="rId3" Type="http://schemas.microsoft.com/office/2011/relationships/chartColorStyle" Target="colors27.xml"/><Relationship Id="rId2" Type="http://schemas.microsoft.com/office/2011/relationships/chartStyle" Target="style27.xml"/><Relationship Id="rId1" Type="http://schemas.openxmlformats.org/officeDocument/2006/relationships/package" Target="../embeddings/Workbook3.xlsx"/></Relationships>
</file>

<file path=ppt/charts/_rels/chart28.xml.rels><?xml version="1.0" encoding="UTF-8" standalone="yes"?>
<Relationships xmlns="http://schemas.openxmlformats.org/package/2006/relationships"><Relationship Id="rId3" Type="http://schemas.microsoft.com/office/2011/relationships/chartColorStyle" Target="colors28.xml"/><Relationship Id="rId2" Type="http://schemas.microsoft.com/office/2011/relationships/chartStyle" Target="style28.xml"/><Relationship Id="rId1" Type="http://schemas.openxmlformats.org/officeDocument/2006/relationships/oleObject" Target="file:///C:\Users\fuyi\Desktop\&#22270;&#34920;.xlsx" TargetMode="External"/></Relationships>
</file>

<file path=ppt/charts/_rels/chart29.xml.rels><?xml version="1.0" encoding="UTF-8" standalone="yes"?>
<Relationships xmlns="http://schemas.openxmlformats.org/package/2006/relationships"><Relationship Id="rId3" Type="http://schemas.microsoft.com/office/2011/relationships/chartColorStyle" Target="colors29.xml"/><Relationship Id="rId2" Type="http://schemas.microsoft.com/office/2011/relationships/chartStyle" Target="style29.xml"/><Relationship Id="rId1" Type="http://schemas.openxmlformats.org/officeDocument/2006/relationships/oleObject" Target="file:///C:\Users\fuyi\Desktop\&#22270;&#34920;.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fuwenwei\Desktop\&#25253;&#21578;&#22270;&#34920;&#23637;&#31034;.xlsx"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fuwenwei\Desktop\&#25253;&#21578;&#22270;&#34920;&#23637;&#31034;.xlsx"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E:\traffic\excel_data\table1_&#20013;&#29615;&#36335;&#21450;&#21277;&#36947;&#27599;&#26376;&#27599;&#22825;&#30340;&#20132;&#36890;&#27969;&#37327;_2017&#24180;1&#26376;_11&#26376;_23g.xlsx" TargetMode="External"/></Relationships>
</file>

<file path=ppt/charts/_rels/chart6.xml.rels><?xml version="1.0" encoding="UTF-8" standalone="yes"?>
<Relationships xmlns="http://schemas.openxmlformats.org/package/2006/relationships"><Relationship Id="rId4" Type="http://schemas.microsoft.com/office/2011/relationships/chartColorStyle" Target="colors6.xml"/><Relationship Id="rId3" Type="http://schemas.microsoft.com/office/2011/relationships/chartStyle" Target="style6.xml"/><Relationship Id="rId2" Type="http://schemas.openxmlformats.org/officeDocument/2006/relationships/themeOverride" Target="../theme/themeOverride1.xml"/><Relationship Id="rId1" Type="http://schemas.openxmlformats.org/officeDocument/2006/relationships/oleObject" Target="file:///C:\Users\fuyi\Desktop\&#22270;&#34920;2.xlsx" TargetMode="Externa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fuwenwei\Desktop\&#22270;&#34920;2.xlsx" TargetMode="Externa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E:\traffic\excel_data\table1_&#20013;&#29615;&#36335;&#21450;&#21277;&#36947;&#27599;&#26376;&#24037;&#20316;&#26085;&#21608;&#26411;&#33410;&#20551;&#26085;&#27969;&#37327;_2017&#24180;1&#26376;_11&#26376;_23g.xlsx" TargetMode="Externa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E:\traffic\excel_data\table1_&#20013;&#29615;&#36335;&#21450;&#21277;&#36947;&#27599;&#26376;&#24037;&#20316;&#26085;&#21608;&#26411;&#33410;&#20551;&#26085;&#27969;&#37327;_2017&#24180;1&#26376;_11&#26376;_23g.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20902273330663"/>
          <c:y val="0.133828678281099"/>
          <c:w val="0.93425898140473"/>
          <c:h val="0.619408469234567"/>
        </c:manualLayout>
      </c:layout>
      <c:barChart>
        <c:barDir val="col"/>
        <c:grouping val="clustered"/>
        <c:varyColors val="0"/>
        <c:ser>
          <c:idx val="0"/>
          <c:order val="0"/>
          <c:tx>
            <c:strRef>
              <c:f>Sheet1!$C$6</c:f>
              <c:strCache>
                <c:ptCount val="1"/>
                <c:pt idx="0">
                  <c:v>开通前行车速度</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Sheet1!$B$7:$B$20</c:f>
              <c:strCache>
                <c:ptCount val="14"/>
                <c:pt idx="0">
                  <c:v>东出口高速公路</c:v>
                </c:pt>
                <c:pt idx="1">
                  <c:v>宝山北路</c:v>
                </c:pt>
                <c:pt idx="2">
                  <c:v>黔灵山路</c:v>
                </c:pt>
                <c:pt idx="3">
                  <c:v>盐务街/宅吉路</c:v>
                </c:pt>
                <c:pt idx="4">
                  <c:v>嘉润路</c:v>
                </c:pt>
                <c:pt idx="5">
                  <c:v>沙冲路</c:v>
                </c:pt>
                <c:pt idx="6">
                  <c:v>花溪大道</c:v>
                </c:pt>
                <c:pt idx="7">
                  <c:v>宝山南路</c:v>
                </c:pt>
                <c:pt idx="8">
                  <c:v>东山路</c:v>
                </c:pt>
                <c:pt idx="9">
                  <c:v>北京东路</c:v>
                </c:pt>
                <c:pt idx="10">
                  <c:v>水东路</c:v>
                </c:pt>
                <c:pt idx="11">
                  <c:v>机场路</c:v>
                </c:pt>
                <c:pt idx="12">
                  <c:v>市北路</c:v>
                </c:pt>
                <c:pt idx="13">
                  <c:v>三桥南路</c:v>
                </c:pt>
              </c:strCache>
            </c:strRef>
          </c:cat>
          <c:val>
            <c:numRef>
              <c:f>Sheet1!$C$7:$C$20</c:f>
              <c:numCache>
                <c:formatCode>0.0_ </c:formatCode>
                <c:ptCount val="14"/>
                <c:pt idx="0">
                  <c:v>35.7</c:v>
                </c:pt>
                <c:pt idx="1">
                  <c:v>41.37</c:v>
                </c:pt>
                <c:pt idx="2">
                  <c:v>45.84</c:v>
                </c:pt>
                <c:pt idx="3">
                  <c:v>41.27</c:v>
                </c:pt>
                <c:pt idx="4">
                  <c:v>37.49</c:v>
                </c:pt>
                <c:pt idx="5">
                  <c:v>37.53</c:v>
                </c:pt>
                <c:pt idx="6">
                  <c:v>37.42</c:v>
                </c:pt>
                <c:pt idx="7">
                  <c:v>40.41</c:v>
                </c:pt>
                <c:pt idx="8">
                  <c:v>43.95</c:v>
                </c:pt>
                <c:pt idx="9">
                  <c:v>46.04</c:v>
                </c:pt>
                <c:pt idx="10">
                  <c:v>29.15</c:v>
                </c:pt>
                <c:pt idx="11">
                  <c:v>44.41</c:v>
                </c:pt>
                <c:pt idx="12">
                  <c:v>40.43</c:v>
                </c:pt>
                <c:pt idx="13">
                  <c:v>38.74</c:v>
                </c:pt>
              </c:numCache>
            </c:numRef>
          </c:val>
        </c:ser>
        <c:ser>
          <c:idx val="1"/>
          <c:order val="1"/>
          <c:tx>
            <c:strRef>
              <c:f>Sheet1!$D$6</c:f>
              <c:strCache>
                <c:ptCount val="1"/>
                <c:pt idx="0">
                  <c:v>开通后行车速度</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Sheet1!$B$7:$B$20</c:f>
              <c:strCache>
                <c:ptCount val="14"/>
                <c:pt idx="0">
                  <c:v>东出口高速公路</c:v>
                </c:pt>
                <c:pt idx="1">
                  <c:v>宝山北路</c:v>
                </c:pt>
                <c:pt idx="2">
                  <c:v>黔灵山路</c:v>
                </c:pt>
                <c:pt idx="3">
                  <c:v>盐务街/宅吉路</c:v>
                </c:pt>
                <c:pt idx="4">
                  <c:v>嘉润路</c:v>
                </c:pt>
                <c:pt idx="5">
                  <c:v>沙冲路</c:v>
                </c:pt>
                <c:pt idx="6">
                  <c:v>花溪大道</c:v>
                </c:pt>
                <c:pt idx="7">
                  <c:v>宝山南路</c:v>
                </c:pt>
                <c:pt idx="8">
                  <c:v>东山路</c:v>
                </c:pt>
                <c:pt idx="9">
                  <c:v>北京东路</c:v>
                </c:pt>
                <c:pt idx="10">
                  <c:v>水东路</c:v>
                </c:pt>
                <c:pt idx="11">
                  <c:v>机场路</c:v>
                </c:pt>
                <c:pt idx="12">
                  <c:v>市北路</c:v>
                </c:pt>
                <c:pt idx="13">
                  <c:v>三桥南路</c:v>
                </c:pt>
              </c:strCache>
            </c:strRef>
          </c:cat>
          <c:val>
            <c:numRef>
              <c:f>Sheet1!$D$7:$D$20</c:f>
              <c:numCache>
                <c:formatCode>0.0_ </c:formatCode>
                <c:ptCount val="14"/>
                <c:pt idx="0">
                  <c:v>41.59</c:v>
                </c:pt>
                <c:pt idx="1">
                  <c:v>40.52</c:v>
                </c:pt>
                <c:pt idx="2">
                  <c:v>47.43</c:v>
                </c:pt>
                <c:pt idx="3">
                  <c:v>39.23</c:v>
                </c:pt>
                <c:pt idx="4">
                  <c:v>38.59</c:v>
                </c:pt>
                <c:pt idx="5">
                  <c:v>39.41</c:v>
                </c:pt>
                <c:pt idx="6">
                  <c:v>36.76</c:v>
                </c:pt>
                <c:pt idx="7">
                  <c:v>42.89</c:v>
                </c:pt>
                <c:pt idx="8">
                  <c:v>40.93</c:v>
                </c:pt>
                <c:pt idx="9">
                  <c:v>44.09</c:v>
                </c:pt>
                <c:pt idx="10">
                  <c:v>37.58</c:v>
                </c:pt>
                <c:pt idx="11">
                  <c:v>44.73</c:v>
                </c:pt>
                <c:pt idx="12">
                  <c:v>38.82</c:v>
                </c:pt>
                <c:pt idx="13">
                  <c:v>39.15</c:v>
                </c:pt>
              </c:numCache>
            </c:numRef>
          </c:val>
        </c:ser>
        <c:dLbls>
          <c:showLegendKey val="0"/>
          <c:showVal val="1"/>
          <c:showCatName val="0"/>
          <c:showSerName val="0"/>
          <c:showPercent val="0"/>
          <c:showBubbleSize val="0"/>
        </c:dLbls>
        <c:gapWidth val="219"/>
        <c:overlap val="-27"/>
        <c:axId val="603141856"/>
        <c:axId val="621965108"/>
      </c:barChart>
      <c:catAx>
        <c:axId val="603141856"/>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621965108"/>
        <c:crosses val="autoZero"/>
        <c:auto val="1"/>
        <c:lblAlgn val="ctr"/>
        <c:lblOffset val="100"/>
        <c:noMultiLvlLbl val="0"/>
      </c:catAx>
      <c:valAx>
        <c:axId val="621965108"/>
        <c:scaling>
          <c:orientation val="minMax"/>
        </c:scaling>
        <c:delete val="0"/>
        <c:axPos val="l"/>
        <c:majorGridlines>
          <c:spPr>
            <a:ln w="9525" cap="flat" cmpd="sng" algn="ctr">
              <a:noFill/>
              <a:round/>
            </a:ln>
            <a:effectLst/>
          </c:spPr>
        </c:majorGridlines>
        <c:title>
          <c:tx>
            <c:rich>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en-US" altLang="zh-CN" sz="1200">
                    <a:latin typeface="微软雅黑" panose="020B0503020204020204" pitchFamily="34" charset="-122"/>
                    <a:ea typeface="微软雅黑" panose="020B0503020204020204" pitchFamily="34" charset="-122"/>
                  </a:rPr>
                  <a:t>Km/h</a:t>
                </a:r>
                <a:endParaRPr lang="en-US" altLang="zh-CN" sz="1200">
                  <a:latin typeface="微软雅黑" panose="020B0503020204020204" pitchFamily="34" charset="-122"/>
                  <a:ea typeface="微软雅黑" panose="020B0503020204020204" pitchFamily="34" charset="-122"/>
                </a:endParaRPr>
              </a:p>
            </c:rich>
          </c:tx>
          <c:layout>
            <c:manualLayout>
              <c:xMode val="edge"/>
              <c:yMode val="edge"/>
              <c:x val="0.0148040937035879"/>
              <c:y val="0.0438343881100545"/>
            </c:manualLayout>
          </c:layout>
          <c:overlay val="0"/>
          <c:spPr>
            <a:noFill/>
            <a:ln>
              <a:noFill/>
            </a:ln>
            <a:effectLst/>
          </c:spPr>
        </c:title>
        <c:numFmt formatCode="0.0_ "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603141856"/>
        <c:crosses val="autoZero"/>
        <c:crossBetween val="between"/>
      </c:valAx>
      <c:spPr>
        <a:noFill/>
        <a:ln>
          <a:noFill/>
        </a:ln>
        <a:effectLst/>
      </c:spPr>
    </c:plotArea>
    <c:legend>
      <c:legendPos val="b"/>
      <c:layout>
        <c:manualLayout>
          <c:xMode val="edge"/>
          <c:yMode val="edge"/>
          <c:x val="0.334023120910099"/>
          <c:y val="0.015225094531584"/>
          <c:w val="0.292627722597551"/>
          <c:h val="0.0560276201006895"/>
        </c:manualLayout>
      </c:layout>
      <c:overlay val="0"/>
      <c:spPr>
        <a:noFill/>
        <a:ln>
          <a:noFill/>
        </a:ln>
        <a:effectLst/>
      </c:spPr>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spPr>
    <a:solidFill>
      <a:schemeClr val="bg1"/>
    </a:solidFill>
    <a:ln w="9525" cap="flat" cmpd="sng" algn="ctr">
      <a:noFill/>
      <a:round/>
    </a:ln>
    <a:effectLst/>
  </c:spPr>
  <c:txPr>
    <a:bodyPr/>
    <a:lstStyle/>
    <a:p>
      <a:pPr>
        <a:defRPr lang="zh-CN"/>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694444444444"/>
          <c:y val="0.137615740740741"/>
          <c:w val="0.84875"/>
          <c:h val="0.753125"/>
        </c:manualLayout>
      </c:layout>
      <c:barChart>
        <c:barDir val="col"/>
        <c:grouping val="clustered"/>
        <c:varyColors val="0"/>
        <c:ser>
          <c:idx val="0"/>
          <c:order val="0"/>
          <c:tx>
            <c:strRef>
              <c:f>'中环%'!$B$58</c:f>
              <c:strCache>
                <c:ptCount val="1"/>
                <c:pt idx="0">
                  <c:v>工作日日均人次</c:v>
                </c:pt>
              </c:strCache>
            </c:strRef>
          </c:tx>
          <c:spPr>
            <a:solidFill>
              <a:srgbClr val="5B9BD5"/>
            </a:solidFill>
            <a:ln>
              <a:noFill/>
            </a:ln>
            <a:effectLst/>
          </c:spPr>
          <c:invertIfNegative val="0"/>
          <c:dLbls>
            <c:delete val="1"/>
          </c:dLbls>
          <c:cat>
            <c:strRef>
              <c:f>'中环%'!$C$57:$F$57</c:f>
              <c:strCache>
                <c:ptCount val="4"/>
                <c:pt idx="0">
                  <c:v>中环路北段</c:v>
                </c:pt>
                <c:pt idx="1">
                  <c:v>中环路东段</c:v>
                </c:pt>
                <c:pt idx="2">
                  <c:v>中环路西段</c:v>
                </c:pt>
                <c:pt idx="3">
                  <c:v>中环路南段</c:v>
                </c:pt>
              </c:strCache>
            </c:strRef>
          </c:cat>
          <c:val>
            <c:numRef>
              <c:f>'中环%'!$C$58:$F$58</c:f>
              <c:numCache>
                <c:formatCode>General</c:formatCode>
                <c:ptCount val="4"/>
                <c:pt idx="0">
                  <c:v>6388</c:v>
                </c:pt>
                <c:pt idx="1">
                  <c:v>71790</c:v>
                </c:pt>
                <c:pt idx="2">
                  <c:v>55387</c:v>
                </c:pt>
                <c:pt idx="3">
                  <c:v>49709</c:v>
                </c:pt>
              </c:numCache>
            </c:numRef>
          </c:val>
        </c:ser>
        <c:ser>
          <c:idx val="1"/>
          <c:order val="1"/>
          <c:tx>
            <c:strRef>
              <c:f>'中环%'!$B$59</c:f>
              <c:strCache>
                <c:ptCount val="1"/>
                <c:pt idx="0">
                  <c:v>周末日均人次</c:v>
                </c:pt>
              </c:strCache>
            </c:strRef>
          </c:tx>
          <c:spPr>
            <a:solidFill>
              <a:srgbClr val="ED7D31"/>
            </a:solidFill>
            <a:ln>
              <a:noFill/>
            </a:ln>
            <a:effectLst/>
          </c:spPr>
          <c:invertIfNegative val="0"/>
          <c:dLbls>
            <c:delete val="1"/>
          </c:dLbls>
          <c:cat>
            <c:strRef>
              <c:f>'中环%'!$C$57:$F$57</c:f>
              <c:strCache>
                <c:ptCount val="4"/>
                <c:pt idx="0">
                  <c:v>中环路北段</c:v>
                </c:pt>
                <c:pt idx="1">
                  <c:v>中环路东段</c:v>
                </c:pt>
                <c:pt idx="2">
                  <c:v>中环路西段</c:v>
                </c:pt>
                <c:pt idx="3">
                  <c:v>中环路南段</c:v>
                </c:pt>
              </c:strCache>
            </c:strRef>
          </c:cat>
          <c:val>
            <c:numRef>
              <c:f>'中环%'!$C$59:$F$59</c:f>
              <c:numCache>
                <c:formatCode>General</c:formatCode>
                <c:ptCount val="4"/>
                <c:pt idx="0">
                  <c:v>6115</c:v>
                </c:pt>
                <c:pt idx="1">
                  <c:v>63136</c:v>
                </c:pt>
                <c:pt idx="2">
                  <c:v>48394</c:v>
                </c:pt>
                <c:pt idx="3">
                  <c:v>41560</c:v>
                </c:pt>
              </c:numCache>
            </c:numRef>
          </c:val>
        </c:ser>
        <c:ser>
          <c:idx val="2"/>
          <c:order val="2"/>
          <c:tx>
            <c:strRef>
              <c:f>'中环%'!$B$60</c:f>
              <c:strCache>
                <c:ptCount val="1"/>
                <c:pt idx="0">
                  <c:v>节假日日均人次</c:v>
                </c:pt>
              </c:strCache>
            </c:strRef>
          </c:tx>
          <c:spPr>
            <a:solidFill>
              <a:srgbClr val="A5A5A5"/>
            </a:solidFill>
            <a:ln>
              <a:noFill/>
            </a:ln>
            <a:effectLst/>
          </c:spPr>
          <c:invertIfNegative val="0"/>
          <c:dLbls>
            <c:delete val="1"/>
          </c:dLbls>
          <c:cat>
            <c:strRef>
              <c:f>'中环%'!$C$57:$F$57</c:f>
              <c:strCache>
                <c:ptCount val="4"/>
                <c:pt idx="0">
                  <c:v>中环路北段</c:v>
                </c:pt>
                <c:pt idx="1">
                  <c:v>中环路东段</c:v>
                </c:pt>
                <c:pt idx="2">
                  <c:v>中环路西段</c:v>
                </c:pt>
                <c:pt idx="3">
                  <c:v>中环路南段</c:v>
                </c:pt>
              </c:strCache>
            </c:strRef>
          </c:cat>
          <c:val>
            <c:numRef>
              <c:f>'中环%'!$C$60:$F$60</c:f>
              <c:numCache>
                <c:formatCode>General</c:formatCode>
                <c:ptCount val="4"/>
                <c:pt idx="0">
                  <c:v>0</c:v>
                </c:pt>
                <c:pt idx="1">
                  <c:v>0</c:v>
                </c:pt>
                <c:pt idx="2">
                  <c:v>0</c:v>
                </c:pt>
                <c:pt idx="3">
                  <c:v>0</c:v>
                </c:pt>
              </c:numCache>
            </c:numRef>
          </c:val>
        </c:ser>
        <c:dLbls>
          <c:showLegendKey val="0"/>
          <c:showVal val="0"/>
          <c:showCatName val="0"/>
          <c:showSerName val="0"/>
          <c:showPercent val="0"/>
          <c:showBubbleSize val="0"/>
        </c:dLbls>
        <c:gapWidth val="219"/>
        <c:overlap val="-27"/>
        <c:axId val="235415861"/>
        <c:axId val="214965897"/>
      </c:barChart>
      <c:catAx>
        <c:axId val="235415861"/>
        <c:scaling>
          <c:orientation val="minMax"/>
        </c:scaling>
        <c:delete val="0"/>
        <c:axPos val="b"/>
        <c:numFmt formatCode="General" sourceLinked="0"/>
        <c:majorTickMark val="none"/>
        <c:minorTickMark val="none"/>
        <c:tickLblPos val="nextTo"/>
        <c:spPr>
          <a:noFill/>
          <a:ln w="9525" cap="flat" cmpd="sng" algn="ctr">
            <a:solidFill>
              <a:sysClr val="windowText" lastClr="000000">
                <a:lumMod val="15000"/>
                <a:lumOff val="85000"/>
              </a:sysClr>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14965897"/>
        <c:crosses val="autoZero"/>
        <c:auto val="1"/>
        <c:lblAlgn val="ctr"/>
        <c:lblOffset val="100"/>
        <c:noMultiLvlLbl val="0"/>
      </c:catAx>
      <c:valAx>
        <c:axId val="214965897"/>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35415861"/>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142285541173964"/>
          <c:y val="0.008424599831508"/>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694444444444"/>
          <c:y val="0.211689814814815"/>
          <c:w val="0.84875"/>
          <c:h val="0.679282407407407"/>
        </c:manualLayout>
      </c:layout>
      <c:barChart>
        <c:barDir val="col"/>
        <c:grouping val="clustered"/>
        <c:varyColors val="0"/>
        <c:ser>
          <c:idx val="0"/>
          <c:order val="0"/>
          <c:tx>
            <c:strRef>
              <c:f>'[table1_中环路及匝道每月工作日周末节假日流量_2017年1月_11月_23g.xlsx]中环%'!$B$80</c:f>
              <c:strCache>
                <c:ptCount val="1"/>
                <c:pt idx="0">
                  <c:v>工作日日均人次</c:v>
                </c:pt>
              </c:strCache>
            </c:strRef>
          </c:tx>
          <c:spPr>
            <a:solidFill>
              <a:srgbClr val="5B9BD5"/>
            </a:solidFill>
            <a:ln>
              <a:noFill/>
            </a:ln>
            <a:effectLst/>
          </c:spPr>
          <c:invertIfNegative val="0"/>
          <c:dLbls>
            <c:delete val="1"/>
          </c:dLbls>
          <c:cat>
            <c:strRef>
              <c:f>'[table1_中环路及匝道每月工作日周末节假日流量_2017年1月_11月_23g.xlsx]中环%'!$C$79:$F$79</c:f>
              <c:strCache>
                <c:ptCount val="4"/>
                <c:pt idx="0">
                  <c:v>中环路北段</c:v>
                </c:pt>
                <c:pt idx="1">
                  <c:v>中环路东段</c:v>
                </c:pt>
                <c:pt idx="2">
                  <c:v>中环路西段</c:v>
                </c:pt>
                <c:pt idx="3">
                  <c:v>中环路南段</c:v>
                </c:pt>
              </c:strCache>
            </c:strRef>
          </c:cat>
          <c:val>
            <c:numRef>
              <c:f>'[table1_中环路及匝道每月工作日周末节假日流量_2017年1月_11月_23g.xlsx]中环%'!$C$80:$F$80</c:f>
              <c:numCache>
                <c:formatCode>General</c:formatCode>
                <c:ptCount val="4"/>
                <c:pt idx="0">
                  <c:v>7128</c:v>
                </c:pt>
                <c:pt idx="1">
                  <c:v>73879</c:v>
                </c:pt>
                <c:pt idx="2">
                  <c:v>63934</c:v>
                </c:pt>
                <c:pt idx="3">
                  <c:v>51242</c:v>
                </c:pt>
              </c:numCache>
            </c:numRef>
          </c:val>
        </c:ser>
        <c:ser>
          <c:idx val="1"/>
          <c:order val="1"/>
          <c:tx>
            <c:strRef>
              <c:f>'[table1_中环路及匝道每月工作日周末节假日流量_2017年1月_11月_23g.xlsx]中环%'!$B$81</c:f>
              <c:strCache>
                <c:ptCount val="1"/>
                <c:pt idx="0">
                  <c:v>周末日均人次</c:v>
                </c:pt>
              </c:strCache>
            </c:strRef>
          </c:tx>
          <c:spPr>
            <a:solidFill>
              <a:srgbClr val="ED7D31"/>
            </a:solidFill>
            <a:ln>
              <a:noFill/>
            </a:ln>
            <a:effectLst/>
          </c:spPr>
          <c:invertIfNegative val="0"/>
          <c:dLbls>
            <c:delete val="1"/>
          </c:dLbls>
          <c:cat>
            <c:strRef>
              <c:f>'[table1_中环路及匝道每月工作日周末节假日流量_2017年1月_11月_23g.xlsx]中环%'!$C$79:$F$79</c:f>
              <c:strCache>
                <c:ptCount val="4"/>
                <c:pt idx="0">
                  <c:v>中环路北段</c:v>
                </c:pt>
                <c:pt idx="1">
                  <c:v>中环路东段</c:v>
                </c:pt>
                <c:pt idx="2">
                  <c:v>中环路西段</c:v>
                </c:pt>
                <c:pt idx="3">
                  <c:v>中环路南段</c:v>
                </c:pt>
              </c:strCache>
            </c:strRef>
          </c:cat>
          <c:val>
            <c:numRef>
              <c:f>'[table1_中环路及匝道每月工作日周末节假日流量_2017年1月_11月_23g.xlsx]中环%'!$C$81:$F$81</c:f>
              <c:numCache>
                <c:formatCode>General</c:formatCode>
                <c:ptCount val="4"/>
                <c:pt idx="0">
                  <c:v>6579</c:v>
                </c:pt>
                <c:pt idx="1">
                  <c:v>72408</c:v>
                </c:pt>
                <c:pt idx="2">
                  <c:v>58487</c:v>
                </c:pt>
                <c:pt idx="3">
                  <c:v>47594</c:v>
                </c:pt>
              </c:numCache>
            </c:numRef>
          </c:val>
        </c:ser>
        <c:ser>
          <c:idx val="2"/>
          <c:order val="2"/>
          <c:tx>
            <c:strRef>
              <c:f>'[table1_中环路及匝道每月工作日周末节假日流量_2017年1月_11月_23g.xlsx]中环%'!$B$82</c:f>
              <c:strCache>
                <c:ptCount val="1"/>
                <c:pt idx="0">
                  <c:v>节假日日均人次</c:v>
                </c:pt>
              </c:strCache>
            </c:strRef>
          </c:tx>
          <c:spPr>
            <a:solidFill>
              <a:srgbClr val="A5A5A5"/>
            </a:solidFill>
            <a:ln>
              <a:noFill/>
            </a:ln>
            <a:effectLst/>
          </c:spPr>
          <c:invertIfNegative val="0"/>
          <c:dLbls>
            <c:delete val="1"/>
          </c:dLbls>
          <c:cat>
            <c:strRef>
              <c:f>'[table1_中环路及匝道每月工作日周末节假日流量_2017年1月_11月_23g.xlsx]中环%'!$C$79:$F$79</c:f>
              <c:strCache>
                <c:ptCount val="4"/>
                <c:pt idx="0">
                  <c:v>中环路北段</c:v>
                </c:pt>
                <c:pt idx="1">
                  <c:v>中环路东段</c:v>
                </c:pt>
                <c:pt idx="2">
                  <c:v>中环路西段</c:v>
                </c:pt>
                <c:pt idx="3">
                  <c:v>中环路南段</c:v>
                </c:pt>
              </c:strCache>
            </c:strRef>
          </c:cat>
          <c:val>
            <c:numRef>
              <c:f>'[table1_中环路及匝道每月工作日周末节假日流量_2017年1月_11月_23g.xlsx]中环%'!$C$82:$F$82</c:f>
              <c:numCache>
                <c:formatCode>General</c:formatCode>
                <c:ptCount val="4"/>
                <c:pt idx="0">
                  <c:v>5769</c:v>
                </c:pt>
                <c:pt idx="1">
                  <c:v>65379</c:v>
                </c:pt>
                <c:pt idx="2">
                  <c:v>64949</c:v>
                </c:pt>
                <c:pt idx="3">
                  <c:v>44085</c:v>
                </c:pt>
              </c:numCache>
            </c:numRef>
          </c:val>
        </c:ser>
        <c:dLbls>
          <c:showLegendKey val="0"/>
          <c:showVal val="0"/>
          <c:showCatName val="0"/>
          <c:showSerName val="0"/>
          <c:showPercent val="0"/>
          <c:showBubbleSize val="0"/>
        </c:dLbls>
        <c:gapWidth val="219"/>
        <c:overlap val="-27"/>
        <c:axId val="111511216"/>
        <c:axId val="221538850"/>
      </c:barChart>
      <c:catAx>
        <c:axId val="111511216"/>
        <c:scaling>
          <c:orientation val="minMax"/>
        </c:scaling>
        <c:delete val="0"/>
        <c:axPos val="b"/>
        <c:numFmt formatCode="General" sourceLinked="0"/>
        <c:majorTickMark val="none"/>
        <c:minorTickMark val="none"/>
        <c:tickLblPos val="nextTo"/>
        <c:spPr>
          <a:noFill/>
          <a:ln w="9525" cap="flat" cmpd="sng" algn="ctr">
            <a:solidFill>
              <a:sysClr val="windowText" lastClr="000000">
                <a:lumMod val="15000"/>
                <a:lumOff val="85000"/>
              </a:sysClr>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21538850"/>
        <c:crosses val="autoZero"/>
        <c:auto val="1"/>
        <c:lblAlgn val="ctr"/>
        <c:lblOffset val="100"/>
        <c:noMultiLvlLbl val="0"/>
      </c:catAx>
      <c:valAx>
        <c:axId val="22153885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11511216"/>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131597222222222"/>
          <c:y val="0.0164351851851852"/>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lumMod val="65000"/>
                    <a:lumOff val="35000"/>
                  </a:sysClr>
                </a:solidFill>
                <a:latin typeface="Calibri" panose="020F0502020204030204" pitchFamily="34" charset="0"/>
                <a:ea typeface="宋体" panose="02010600030101010101" pitchFamily="2" charset="-122"/>
                <a:cs typeface="+mn-ea"/>
              </a:defRPr>
            </a:pPr>
            <a:r>
              <a:rPr lang="zh-CN" altLang="en-US"/>
              <a:t>工作日流量变化趋势</a:t>
            </a:r>
            <a:endParaRPr lang="zh-CN" altLang="en-US"/>
          </a:p>
        </c:rich>
      </c:tx>
      <c:layout>
        <c:manualLayout>
          <c:xMode val="edge"/>
          <c:yMode val="edge"/>
          <c:x val="0.328194444444444"/>
          <c:y val="0.038425925925926"/>
        </c:manualLayout>
      </c:layout>
      <c:overlay val="0"/>
      <c:spPr>
        <a:noFill/>
        <a:ln>
          <a:noFill/>
        </a:ln>
        <a:effectLst/>
      </c:spPr>
    </c:title>
    <c:autoTitleDeleted val="0"/>
    <c:plotArea>
      <c:layout>
        <c:manualLayout>
          <c:layoutTarget val="inner"/>
          <c:xMode val="edge"/>
          <c:yMode val="edge"/>
          <c:x val="0.0947222222222222"/>
          <c:y val="0.180671296296296"/>
          <c:w val="0.865"/>
          <c:h val="0.696412037037037"/>
        </c:manualLayout>
      </c:layout>
      <c:lineChart>
        <c:grouping val="standard"/>
        <c:varyColors val="0"/>
        <c:ser>
          <c:idx val="0"/>
          <c:order val="0"/>
          <c:tx>
            <c:strRef>
              <c:f>[报告图表展示.xlsx]Sheet1!$A$183</c:f>
              <c:strCache>
                <c:ptCount val="1"/>
                <c:pt idx="0">
                  <c:v>工作日</c:v>
                </c:pt>
              </c:strCache>
            </c:strRef>
          </c:tx>
          <c:spPr>
            <a:ln w="28575" cap="rnd">
              <a:solidFill>
                <a:schemeClr val="accent2"/>
              </a:solidFill>
              <a:round/>
            </a:ln>
            <a:effectLst/>
          </c:spPr>
          <c:marker>
            <c:symbol val="none"/>
          </c:marker>
          <c:dLbls>
            <c:delete val="1"/>
          </c:dLbls>
          <c:cat>
            <c:numRef>
              <c:f>[报告图表展示.xlsx]Sheet1!$B$182:$Y$182</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[报告图表展示.xlsx]Sheet1!$B$183:$Y$183</c:f>
              <c:numCache>
                <c:formatCode>0_ </c:formatCode>
                <c:ptCount val="24"/>
                <c:pt idx="0">
                  <c:v>0</c:v>
                </c:pt>
                <c:pt idx="1">
                  <c:v>108.122807017544</c:v>
                </c:pt>
                <c:pt idx="2">
                  <c:v>79.953216374269</c:v>
                </c:pt>
                <c:pt idx="3">
                  <c:v>56.4298245614035</c:v>
                </c:pt>
                <c:pt idx="4">
                  <c:v>51.9707602339181</c:v>
                </c:pt>
                <c:pt idx="5">
                  <c:v>74.7222222222222</c:v>
                </c:pt>
                <c:pt idx="6">
                  <c:v>176.991228070175</c:v>
                </c:pt>
                <c:pt idx="7">
                  <c:v>1364.27192982456</c:v>
                </c:pt>
                <c:pt idx="8">
                  <c:v>2769</c:v>
                </c:pt>
                <c:pt idx="9">
                  <c:v>2974</c:v>
                </c:pt>
                <c:pt idx="10">
                  <c:v>2476.35087719298</c:v>
                </c:pt>
                <c:pt idx="11">
                  <c:v>1029.38596491228</c:v>
                </c:pt>
                <c:pt idx="12">
                  <c:v>1050.42105263158</c:v>
                </c:pt>
                <c:pt idx="13">
                  <c:v>1002.38596491228</c:v>
                </c:pt>
                <c:pt idx="14">
                  <c:v>1008.42105263158</c:v>
                </c:pt>
                <c:pt idx="15">
                  <c:v>1016.65789473684</c:v>
                </c:pt>
                <c:pt idx="16">
                  <c:v>1064.73684210526</c:v>
                </c:pt>
                <c:pt idx="17">
                  <c:v>3846</c:v>
                </c:pt>
                <c:pt idx="18">
                  <c:v>3875</c:v>
                </c:pt>
                <c:pt idx="19">
                  <c:v>1813.80116959064</c:v>
                </c:pt>
                <c:pt idx="20">
                  <c:v>593.874269005848</c:v>
                </c:pt>
                <c:pt idx="21">
                  <c:v>523.891812865497</c:v>
                </c:pt>
                <c:pt idx="22">
                  <c:v>402.763157894737</c:v>
                </c:pt>
                <c:pt idx="23">
                  <c:v>277.713450292398</c:v>
                </c:pt>
              </c:numCache>
            </c:numRef>
          </c:val>
          <c:smooth val="0"/>
        </c:ser>
        <c:dLbls>
          <c:showLegendKey val="0"/>
          <c:showVal val="0"/>
          <c:showCatName val="0"/>
          <c:showSerName val="0"/>
          <c:showPercent val="0"/>
          <c:showBubbleSize val="0"/>
        </c:dLbls>
        <c:marker val="0"/>
        <c:smooth val="0"/>
        <c:axId val="97063665"/>
        <c:axId val="462741117"/>
      </c:lineChart>
      <c:catAx>
        <c:axId val="97063665"/>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62741117"/>
        <c:crosses val="autoZero"/>
        <c:auto val="1"/>
        <c:lblAlgn val="ctr"/>
        <c:lblOffset val="100"/>
        <c:noMultiLvlLbl val="0"/>
      </c:catAx>
      <c:valAx>
        <c:axId val="462741117"/>
        <c:scaling>
          <c:orientation val="minMax"/>
        </c:scaling>
        <c:delete val="0"/>
        <c:axPos val="l"/>
        <c:majorGridlines>
          <c:spPr>
            <a:ln w="9525" cap="flat" cmpd="sng" algn="ctr">
              <a:noFill/>
              <a:round/>
            </a:ln>
            <a:effectLst/>
          </c:spPr>
        </c:majorGridlines>
        <c:numFmt formatCode="0_ "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063665"/>
        <c:crosses val="autoZero"/>
        <c:crossBetween val="between"/>
      </c:valAx>
      <c:spPr>
        <a:noFill/>
        <a:ln>
          <a:noFill/>
        </a:ln>
        <a:effectLst/>
      </c:spPr>
    </c:plotArea>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lumMod val="65000"/>
                    <a:lumOff val="35000"/>
                  </a:sysClr>
                </a:solidFill>
                <a:latin typeface="Calibri" panose="020F0502020204030204" pitchFamily="34" charset="0"/>
                <a:ea typeface="宋体" panose="02010600030101010101" pitchFamily="2" charset="-122"/>
                <a:cs typeface="+mn-ea"/>
              </a:defRPr>
            </a:pPr>
            <a:r>
              <a:rPr lang="zh-CN" altLang="en-US"/>
              <a:t>周末流量变化趋势</a:t>
            </a:r>
            <a:endParaRPr lang="zh-CN" altLang="en-US"/>
          </a:p>
        </c:rich>
      </c:tx>
      <c:layout/>
      <c:overlay val="0"/>
      <c:spPr>
        <a:noFill/>
        <a:ln>
          <a:noFill/>
        </a:ln>
        <a:effectLst/>
      </c:spPr>
    </c:title>
    <c:autoTitleDeleted val="0"/>
    <c:plotArea>
      <c:layout/>
      <c:lineChart>
        <c:grouping val="standard"/>
        <c:varyColors val="0"/>
        <c:ser>
          <c:idx val="0"/>
          <c:order val="0"/>
          <c:tx>
            <c:strRef>
              <c:f>[报告图表展示.xlsx]Sheet1!$A$184</c:f>
              <c:strCache>
                <c:ptCount val="1"/>
                <c:pt idx="0">
                  <c:v>周末</c:v>
                </c:pt>
              </c:strCache>
            </c:strRef>
          </c:tx>
          <c:spPr>
            <a:ln w="28575" cap="rnd">
              <a:solidFill>
                <a:schemeClr val="accent2"/>
              </a:solidFill>
              <a:round/>
            </a:ln>
            <a:effectLst/>
          </c:spPr>
          <c:marker>
            <c:symbol val="none"/>
          </c:marker>
          <c:dLbls>
            <c:delete val="1"/>
          </c:dLbls>
          <c:cat>
            <c:numRef>
              <c:f>[报告图表展示.xlsx]Sheet1!$B$182:$Y$182</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[报告图表展示.xlsx]Sheet1!$B$184:$Y$184</c:f>
              <c:numCache>
                <c:formatCode>0_ </c:formatCode>
                <c:ptCount val="24"/>
                <c:pt idx="0">
                  <c:v>0</c:v>
                </c:pt>
                <c:pt idx="1">
                  <c:v>136.491666666667</c:v>
                </c:pt>
                <c:pt idx="2">
                  <c:v>96.7833333333333</c:v>
                </c:pt>
                <c:pt idx="3">
                  <c:v>66.2</c:v>
                </c:pt>
                <c:pt idx="4">
                  <c:v>57.8</c:v>
                </c:pt>
                <c:pt idx="5">
                  <c:v>79.4833333333333</c:v>
                </c:pt>
                <c:pt idx="6">
                  <c:v>158.758333333333</c:v>
                </c:pt>
                <c:pt idx="7">
                  <c:v>941.125</c:v>
                </c:pt>
                <c:pt idx="8">
                  <c:v>2218</c:v>
                </c:pt>
                <c:pt idx="9">
                  <c:v>2703</c:v>
                </c:pt>
                <c:pt idx="10">
                  <c:v>1769.70833333333</c:v>
                </c:pt>
                <c:pt idx="11">
                  <c:v>831.633333333333</c:v>
                </c:pt>
                <c:pt idx="12">
                  <c:v>874.333333333333</c:v>
                </c:pt>
                <c:pt idx="13">
                  <c:v>852.933333333333</c:v>
                </c:pt>
                <c:pt idx="14">
                  <c:v>872.4</c:v>
                </c:pt>
                <c:pt idx="15">
                  <c:v>906.016666666667</c:v>
                </c:pt>
                <c:pt idx="16">
                  <c:v>919.841666666667</c:v>
                </c:pt>
                <c:pt idx="17">
                  <c:v>3418</c:v>
                </c:pt>
                <c:pt idx="18">
                  <c:v>3393</c:v>
                </c:pt>
                <c:pt idx="19">
                  <c:v>1771.71666666667</c:v>
                </c:pt>
                <c:pt idx="20">
                  <c:v>631.283333333333</c:v>
                </c:pt>
                <c:pt idx="21">
                  <c:v>563.975</c:v>
                </c:pt>
                <c:pt idx="22">
                  <c:v>426.666666666667</c:v>
                </c:pt>
                <c:pt idx="23">
                  <c:v>292.816666666667</c:v>
                </c:pt>
              </c:numCache>
            </c:numRef>
          </c:val>
          <c:smooth val="0"/>
        </c:ser>
        <c:dLbls>
          <c:showLegendKey val="0"/>
          <c:showVal val="0"/>
          <c:showCatName val="0"/>
          <c:showSerName val="0"/>
          <c:showPercent val="0"/>
          <c:showBubbleSize val="0"/>
        </c:dLbls>
        <c:marker val="0"/>
        <c:smooth val="0"/>
        <c:axId val="824721234"/>
        <c:axId val="268856122"/>
      </c:lineChart>
      <c:catAx>
        <c:axId val="824721234"/>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68856122"/>
        <c:crosses val="autoZero"/>
        <c:auto val="1"/>
        <c:lblAlgn val="ctr"/>
        <c:lblOffset val="100"/>
        <c:noMultiLvlLbl val="0"/>
      </c:catAx>
      <c:valAx>
        <c:axId val="268856122"/>
        <c:scaling>
          <c:orientation val="minMax"/>
        </c:scaling>
        <c:delete val="0"/>
        <c:axPos val="l"/>
        <c:majorGridlines>
          <c:spPr>
            <a:ln w="9525" cap="flat" cmpd="sng" algn="ctr">
              <a:noFill/>
              <a:round/>
            </a:ln>
            <a:effectLst/>
          </c:spPr>
        </c:majorGridlines>
        <c:numFmt formatCode="0_ "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4721234"/>
        <c:crosses val="autoZero"/>
        <c:crossBetween val="between"/>
      </c:valAx>
      <c:spPr>
        <a:noFill/>
        <a:ln>
          <a:noFill/>
        </a:ln>
        <a:effectLst/>
      </c:spPr>
    </c:plotArea>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工作日</a:t>
            </a:r>
            <a:r>
              <a:rPr lang="en-US" altLang="zh-CN" sz="1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a:t>
            </a:r>
            <a:r>
              <a:rPr lang="zh-CN" altLang="en-US" sz="14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周末拥堵指数对</a:t>
            </a:r>
            <a:r>
              <a:rPr lang="zh-CN" altLang="en-US" sz="1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比</a:t>
            </a:r>
            <a:endParaRPr lang="zh-CN" altLang="en-US" sz="1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overlay val="0"/>
      <c:spPr>
        <a:noFill/>
        <a:ln>
          <a:noFill/>
        </a:ln>
        <a:effectLst/>
      </c:spPr>
    </c:title>
    <c:autoTitleDeleted val="0"/>
    <c:plotArea>
      <c:layout>
        <c:manualLayout>
          <c:layoutTarget val="inner"/>
          <c:xMode val="edge"/>
          <c:yMode val="edge"/>
          <c:x val="0.056336552137136"/>
          <c:y val="0.160176282051282"/>
          <c:w val="0.927195149337525"/>
          <c:h val="0.728349358974359"/>
        </c:manualLayout>
      </c:layout>
      <c:lineChart>
        <c:grouping val="standard"/>
        <c:varyColors val="0"/>
        <c:ser>
          <c:idx val="0"/>
          <c:order val="0"/>
          <c:tx>
            <c:strRef>
              <c:f>[图表.xlsx]来源!$B$105</c:f>
              <c:strCache>
                <c:ptCount val="1"/>
                <c:pt idx="0">
                  <c:v>工作日</c:v>
                </c:pt>
              </c:strCache>
            </c:strRef>
          </c:tx>
          <c:spPr>
            <a:ln w="28575" cap="rnd">
              <a:solidFill>
                <a:srgbClr val="5B9BD5"/>
              </a:solidFill>
              <a:round/>
            </a:ln>
            <a:effectLst/>
          </c:spPr>
          <c:marker>
            <c:symbol val="circle"/>
            <c:size val="5"/>
            <c:spPr>
              <a:solidFill>
                <a:srgbClr val="5B9BD5"/>
              </a:solidFill>
              <a:ln w="9525">
                <a:solidFill>
                  <a:srgbClr val="5B9BD5"/>
                </a:solidFill>
              </a:ln>
              <a:effectLst/>
            </c:spPr>
          </c:marker>
          <c:dLbls>
            <c:delete val="1"/>
          </c:dLbls>
          <c:cat>
            <c:strRef>
              <c:f>[图表.xlsx]来源!$A$106:$A$117</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[图表.xlsx]来源!$B$106:$B$117</c:f>
              <c:numCache>
                <c:formatCode>General</c:formatCode>
                <c:ptCount val="12"/>
                <c:pt idx="0">
                  <c:v>1.5</c:v>
                </c:pt>
                <c:pt idx="1">
                  <c:v>0.9</c:v>
                </c:pt>
                <c:pt idx="2">
                  <c:v>1.5</c:v>
                </c:pt>
                <c:pt idx="3">
                  <c:v>2</c:v>
                </c:pt>
                <c:pt idx="4">
                  <c:v>0.9</c:v>
                </c:pt>
                <c:pt idx="5">
                  <c:v>1.5</c:v>
                </c:pt>
                <c:pt idx="6">
                  <c:v>1.7</c:v>
                </c:pt>
                <c:pt idx="7">
                  <c:v>1.7</c:v>
                </c:pt>
                <c:pt idx="8">
                  <c:v>0.9</c:v>
                </c:pt>
                <c:pt idx="9">
                  <c:v>1.6</c:v>
                </c:pt>
                <c:pt idx="10">
                  <c:v>1.9</c:v>
                </c:pt>
                <c:pt idx="11">
                  <c:v>1.3</c:v>
                </c:pt>
              </c:numCache>
            </c:numRef>
          </c:val>
          <c:smooth val="0"/>
        </c:ser>
        <c:ser>
          <c:idx val="1"/>
          <c:order val="1"/>
          <c:tx>
            <c:strRef>
              <c:f>[图表.xlsx]来源!$C$105</c:f>
              <c:strCache>
                <c:ptCount val="1"/>
                <c:pt idx="0">
                  <c:v>周末</c:v>
                </c:pt>
              </c:strCache>
            </c:strRef>
          </c:tx>
          <c:spPr>
            <a:ln w="28575" cap="rnd">
              <a:solidFill>
                <a:srgbClr val="ED7D31"/>
              </a:solidFill>
              <a:round/>
            </a:ln>
            <a:effectLst/>
          </c:spPr>
          <c:marker>
            <c:symbol val="circle"/>
            <c:size val="5"/>
            <c:spPr>
              <a:solidFill>
                <a:srgbClr val="ED7D31"/>
              </a:solidFill>
              <a:ln w="9525">
                <a:solidFill>
                  <a:srgbClr val="ED7D31"/>
                </a:solidFill>
              </a:ln>
              <a:effectLst/>
            </c:spPr>
          </c:marker>
          <c:dLbls>
            <c:delete val="1"/>
          </c:dLbls>
          <c:cat>
            <c:strRef>
              <c:f>[图表.xlsx]来源!$A$106:$A$117</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[图表.xlsx]来源!$C$106:$C$117</c:f>
              <c:numCache>
                <c:formatCode>General</c:formatCode>
                <c:ptCount val="12"/>
                <c:pt idx="0">
                  <c:v>1</c:v>
                </c:pt>
                <c:pt idx="1">
                  <c:v>0.7</c:v>
                </c:pt>
                <c:pt idx="2">
                  <c:v>1.2</c:v>
                </c:pt>
                <c:pt idx="3">
                  <c:v>1.6</c:v>
                </c:pt>
                <c:pt idx="4">
                  <c:v>0.5</c:v>
                </c:pt>
                <c:pt idx="5">
                  <c:v>1.1</c:v>
                </c:pt>
                <c:pt idx="6">
                  <c:v>1.4</c:v>
                </c:pt>
                <c:pt idx="7">
                  <c:v>1.2</c:v>
                </c:pt>
                <c:pt idx="8">
                  <c:v>0.7</c:v>
                </c:pt>
                <c:pt idx="9">
                  <c:v>1.2</c:v>
                </c:pt>
                <c:pt idx="10">
                  <c:v>1.5</c:v>
                </c:pt>
                <c:pt idx="11">
                  <c:v>1.1</c:v>
                </c:pt>
              </c:numCache>
            </c:numRef>
          </c:val>
          <c:smooth val="0"/>
        </c:ser>
        <c:dLbls>
          <c:showLegendKey val="0"/>
          <c:showVal val="0"/>
          <c:showCatName val="0"/>
          <c:showSerName val="0"/>
          <c:showPercent val="0"/>
          <c:showBubbleSize val="0"/>
        </c:dLbls>
        <c:marker val="1"/>
        <c:smooth val="0"/>
        <c:axId val="-410410944"/>
        <c:axId val="-393111360"/>
      </c:lineChart>
      <c:catAx>
        <c:axId val="-410410944"/>
        <c:scaling>
          <c:orientation val="minMax"/>
        </c:scaling>
        <c:delete val="0"/>
        <c:axPos val="b"/>
        <c:numFmt formatCode="General" sourceLinked="0"/>
        <c:majorTickMark val="in"/>
        <c:minorTickMark val="none"/>
        <c:tickLblPos val="nextTo"/>
        <c:spPr>
          <a:noFill/>
          <a:ln w="9525" cap="flat" cmpd="sng" algn="ctr">
            <a:solidFill>
              <a:srgbClr val="0070C0"/>
            </a:solidFill>
            <a:round/>
          </a:ln>
          <a:effectLst/>
        </c:spPr>
        <c:txPr>
          <a:bodyPr rot="-6000000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93111360"/>
        <c:crosses val="autoZero"/>
        <c:auto val="1"/>
        <c:lblAlgn val="ctr"/>
        <c:lblOffset val="100"/>
        <c:noMultiLvlLbl val="0"/>
      </c:catAx>
      <c:valAx>
        <c:axId val="-393111360"/>
        <c:scaling>
          <c:orientation val="minMax"/>
        </c:scaling>
        <c:delete val="0"/>
        <c:axPos val="l"/>
        <c:majorGridlines>
          <c:spPr>
            <a:ln w="9525" cap="flat" cmpd="sng" algn="ctr">
              <a:noFill/>
              <a:round/>
            </a:ln>
            <a:effectLst/>
          </c:spPr>
        </c:majorGridlines>
        <c:numFmt formatCode="General"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10410944"/>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404034733138708"/>
          <c:y val="0.143910256410256"/>
        </c:manualLayout>
      </c:layout>
      <c:overlay val="0"/>
      <c:spPr>
        <a:noFill/>
        <a:ln>
          <a:noFill/>
        </a:ln>
        <a:effectLst/>
      </c:spPr>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5B9BD5"/>
            </a:solidFill>
            <a:ln>
              <a:noFill/>
            </a:ln>
            <a:effectLst/>
          </c:spPr>
          <c:invertIfNegative val="0"/>
          <c:dLbls>
            <c:delete val="1"/>
          </c:dLbls>
          <c:cat>
            <c:strRef>
              <c:f>[报告图表展示.xlsx]Sheet1!$B$213:$B$225</c:f>
              <c:strCache>
                <c:ptCount val="13"/>
                <c:pt idx="0">
                  <c:v>艺校立交</c:v>
                </c:pt>
                <c:pt idx="1">
                  <c:v>黔春立交</c:v>
                </c:pt>
                <c:pt idx="2">
                  <c:v>贵阳街立交</c:v>
                </c:pt>
                <c:pt idx="3">
                  <c:v>渔安立交</c:v>
                </c:pt>
                <c:pt idx="4">
                  <c:v>新添立交</c:v>
                </c:pt>
                <c:pt idx="5">
                  <c:v>富源立交</c:v>
                </c:pt>
                <c:pt idx="6">
                  <c:v>蛮坡立交</c:v>
                </c:pt>
                <c:pt idx="7">
                  <c:v>汤巴关立交</c:v>
                </c:pt>
                <c:pt idx="8">
                  <c:v>朝阳洞路立交</c:v>
                </c:pt>
                <c:pt idx="9">
                  <c:v>东站立交</c:v>
                </c:pt>
                <c:pt idx="10">
                  <c:v>市北立交</c:v>
                </c:pt>
                <c:pt idx="11">
                  <c:v>北站立交</c:v>
                </c:pt>
                <c:pt idx="12">
                  <c:v>杨柳井立交</c:v>
                </c:pt>
              </c:strCache>
            </c:strRef>
          </c:cat>
          <c:val>
            <c:numRef>
              <c:f>[报告图表展示.xlsx]Sheet1!$C$213:$C$225</c:f>
              <c:numCache>
                <c:formatCode>0_ </c:formatCode>
                <c:ptCount val="13"/>
                <c:pt idx="0">
                  <c:v>5395.27272727273</c:v>
                </c:pt>
                <c:pt idx="1">
                  <c:v>3993.54545454545</c:v>
                </c:pt>
                <c:pt idx="2">
                  <c:v>3746.81818181818</c:v>
                </c:pt>
                <c:pt idx="3">
                  <c:v>3579.09090909091</c:v>
                </c:pt>
                <c:pt idx="4">
                  <c:v>3183.81818181818</c:v>
                </c:pt>
                <c:pt idx="5">
                  <c:v>2903.90909090909</c:v>
                </c:pt>
                <c:pt idx="6">
                  <c:v>2395.27272727273</c:v>
                </c:pt>
                <c:pt idx="7">
                  <c:v>2057</c:v>
                </c:pt>
                <c:pt idx="8">
                  <c:v>980.636363636364</c:v>
                </c:pt>
                <c:pt idx="9">
                  <c:v>662.272727272727</c:v>
                </c:pt>
                <c:pt idx="10">
                  <c:v>172</c:v>
                </c:pt>
                <c:pt idx="11">
                  <c:v>133.090909090909</c:v>
                </c:pt>
                <c:pt idx="12">
                  <c:v>12.5454545454545</c:v>
                </c:pt>
              </c:numCache>
            </c:numRef>
          </c:val>
        </c:ser>
        <c:dLbls>
          <c:showLegendKey val="0"/>
          <c:showVal val="0"/>
          <c:showCatName val="0"/>
          <c:showSerName val="0"/>
          <c:showPercent val="0"/>
          <c:showBubbleSize val="0"/>
        </c:dLbls>
        <c:gapWidth val="219"/>
        <c:overlap val="-27"/>
        <c:axId val="136434415"/>
        <c:axId val="753860111"/>
      </c:barChart>
      <c:catAx>
        <c:axId val="136434415"/>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53860111"/>
        <c:crosses val="autoZero"/>
        <c:auto val="1"/>
        <c:lblAlgn val="ctr"/>
        <c:lblOffset val="100"/>
        <c:noMultiLvlLbl val="0"/>
      </c:catAx>
      <c:valAx>
        <c:axId val="753860111"/>
        <c:scaling>
          <c:orientation val="minMax"/>
        </c:scaling>
        <c:delete val="0"/>
        <c:axPos val="l"/>
        <c:majorGridlines>
          <c:spPr>
            <a:ln w="9525" cap="flat" cmpd="sng" algn="ctr">
              <a:noFill/>
              <a:round/>
            </a:ln>
            <a:effectLst/>
          </c:spPr>
        </c:majorGridlines>
        <c:numFmt formatCode="0_ "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36434415"/>
        <c:crosses val="autoZero"/>
        <c:crossBetween val="between"/>
      </c:valAx>
      <c:spPr>
        <a:noFill/>
        <a:ln>
          <a:noFill/>
        </a:ln>
        <a:effectLst/>
      </c:spPr>
    </c:plotArea>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74137931034483"/>
          <c:y val="0.141038610689597"/>
          <c:w val="0.940906562847608"/>
          <c:h val="0.637244983982465"/>
        </c:manualLayout>
      </c:layout>
      <c:barChart>
        <c:barDir val="col"/>
        <c:grouping val="clustered"/>
        <c:varyColors val="0"/>
        <c:ser>
          <c:idx val="0"/>
          <c:order val="0"/>
          <c:tx>
            <c:strRef>
              <c:f>[报告图表展示.xlsx]Sheet1!$C$235</c:f>
              <c:strCache>
                <c:ptCount val="1"/>
                <c:pt idx="0">
                  <c:v>上行</c:v>
                </c:pt>
              </c:strCache>
            </c:strRef>
          </c:tx>
          <c:spPr>
            <a:solidFill>
              <a:srgbClr val="5B9BD5"/>
            </a:solidFill>
            <a:ln>
              <a:noFill/>
            </a:ln>
            <a:effectLst/>
          </c:spPr>
          <c:invertIfNegative val="0"/>
          <c:dLbls>
            <c:delete val="1"/>
          </c:dLbls>
          <c:cat>
            <c:strRef>
              <c:f>[报告图表展示.xlsx]Sheet1!$B$236:$B$248</c:f>
              <c:strCache>
                <c:ptCount val="13"/>
                <c:pt idx="0">
                  <c:v>艺校立交</c:v>
                </c:pt>
                <c:pt idx="1">
                  <c:v>贵阳街立交</c:v>
                </c:pt>
                <c:pt idx="2">
                  <c:v>渔安立交</c:v>
                </c:pt>
                <c:pt idx="3">
                  <c:v>新添立交</c:v>
                </c:pt>
                <c:pt idx="4">
                  <c:v>富源立交</c:v>
                </c:pt>
                <c:pt idx="5">
                  <c:v>黔春立交</c:v>
                </c:pt>
                <c:pt idx="6">
                  <c:v>蛮坡立交</c:v>
                </c:pt>
                <c:pt idx="7">
                  <c:v>汤巴关立交</c:v>
                </c:pt>
                <c:pt idx="8">
                  <c:v>朝阳洞路立交</c:v>
                </c:pt>
                <c:pt idx="9">
                  <c:v>东站立交</c:v>
                </c:pt>
                <c:pt idx="10">
                  <c:v>市北立交</c:v>
                </c:pt>
                <c:pt idx="11">
                  <c:v>北站立交</c:v>
                </c:pt>
                <c:pt idx="12">
                  <c:v>杨柳井立交</c:v>
                </c:pt>
              </c:strCache>
            </c:strRef>
          </c:cat>
          <c:val>
            <c:numRef>
              <c:f>[报告图表展示.xlsx]Sheet1!$C$236:$C$248</c:f>
              <c:numCache>
                <c:formatCode>0_ </c:formatCode>
                <c:ptCount val="13"/>
                <c:pt idx="0">
                  <c:v>3055.54545454545</c:v>
                </c:pt>
                <c:pt idx="1">
                  <c:v>1696.45454545455</c:v>
                </c:pt>
                <c:pt idx="2">
                  <c:v>1538</c:v>
                </c:pt>
                <c:pt idx="3">
                  <c:v>1456.09090909091</c:v>
                </c:pt>
                <c:pt idx="4">
                  <c:v>1404.27272727273</c:v>
                </c:pt>
                <c:pt idx="5">
                  <c:v>1368.36363636364</c:v>
                </c:pt>
                <c:pt idx="6">
                  <c:v>1153.27272727273</c:v>
                </c:pt>
                <c:pt idx="7">
                  <c:v>1140.18181818182</c:v>
                </c:pt>
                <c:pt idx="8">
                  <c:v>508.272727272727</c:v>
                </c:pt>
                <c:pt idx="9">
                  <c:v>264.545454545455</c:v>
                </c:pt>
                <c:pt idx="10">
                  <c:v>76.1818181818182</c:v>
                </c:pt>
                <c:pt idx="11">
                  <c:v>62.2727272727273</c:v>
                </c:pt>
                <c:pt idx="12">
                  <c:v>6.27272727272727</c:v>
                </c:pt>
              </c:numCache>
            </c:numRef>
          </c:val>
        </c:ser>
        <c:ser>
          <c:idx val="1"/>
          <c:order val="1"/>
          <c:tx>
            <c:strRef>
              <c:f>[报告图表展示.xlsx]Sheet1!$D$235</c:f>
              <c:strCache>
                <c:ptCount val="1"/>
                <c:pt idx="0">
                  <c:v>下行</c:v>
                </c:pt>
              </c:strCache>
            </c:strRef>
          </c:tx>
          <c:spPr>
            <a:solidFill>
              <a:srgbClr val="ED7D31"/>
            </a:solidFill>
            <a:ln>
              <a:noFill/>
            </a:ln>
            <a:effectLst/>
          </c:spPr>
          <c:invertIfNegative val="0"/>
          <c:dLbls>
            <c:delete val="1"/>
          </c:dLbls>
          <c:cat>
            <c:strRef>
              <c:f>[报告图表展示.xlsx]Sheet1!$B$236:$B$248</c:f>
              <c:strCache>
                <c:ptCount val="13"/>
                <c:pt idx="0">
                  <c:v>艺校立交</c:v>
                </c:pt>
                <c:pt idx="1">
                  <c:v>贵阳街立交</c:v>
                </c:pt>
                <c:pt idx="2">
                  <c:v>渔安立交</c:v>
                </c:pt>
                <c:pt idx="3">
                  <c:v>新添立交</c:v>
                </c:pt>
                <c:pt idx="4">
                  <c:v>富源立交</c:v>
                </c:pt>
                <c:pt idx="5">
                  <c:v>黔春立交</c:v>
                </c:pt>
                <c:pt idx="6">
                  <c:v>蛮坡立交</c:v>
                </c:pt>
                <c:pt idx="7">
                  <c:v>汤巴关立交</c:v>
                </c:pt>
                <c:pt idx="8">
                  <c:v>朝阳洞路立交</c:v>
                </c:pt>
                <c:pt idx="9">
                  <c:v>东站立交</c:v>
                </c:pt>
                <c:pt idx="10">
                  <c:v>市北立交</c:v>
                </c:pt>
                <c:pt idx="11">
                  <c:v>北站立交</c:v>
                </c:pt>
                <c:pt idx="12">
                  <c:v>杨柳井立交</c:v>
                </c:pt>
              </c:strCache>
            </c:strRef>
          </c:cat>
          <c:val>
            <c:numRef>
              <c:f>[报告图表展示.xlsx]Sheet1!$D$236:$D$248</c:f>
              <c:numCache>
                <c:formatCode>0_ </c:formatCode>
                <c:ptCount val="13"/>
                <c:pt idx="0">
                  <c:v>2339.09090909091</c:v>
                </c:pt>
                <c:pt idx="1">
                  <c:v>2049.54545454545</c:v>
                </c:pt>
                <c:pt idx="2">
                  <c:v>2040.45454545455</c:v>
                </c:pt>
                <c:pt idx="3">
                  <c:v>1727.27272727273</c:v>
                </c:pt>
                <c:pt idx="4">
                  <c:v>1499.18181818182</c:v>
                </c:pt>
                <c:pt idx="5">
                  <c:v>2624.63636363636</c:v>
                </c:pt>
                <c:pt idx="6">
                  <c:v>1241.27272727273</c:v>
                </c:pt>
                <c:pt idx="7">
                  <c:v>916.363636363636</c:v>
                </c:pt>
                <c:pt idx="8">
                  <c:v>471.818181818182</c:v>
                </c:pt>
                <c:pt idx="9">
                  <c:v>397.363636363636</c:v>
                </c:pt>
                <c:pt idx="10">
                  <c:v>94.9090909090909</c:v>
                </c:pt>
                <c:pt idx="11">
                  <c:v>70.3636363636364</c:v>
                </c:pt>
                <c:pt idx="12">
                  <c:v>6</c:v>
                </c:pt>
              </c:numCache>
            </c:numRef>
          </c:val>
        </c:ser>
        <c:dLbls>
          <c:showLegendKey val="0"/>
          <c:showVal val="0"/>
          <c:showCatName val="0"/>
          <c:showSerName val="0"/>
          <c:showPercent val="0"/>
          <c:showBubbleSize val="0"/>
        </c:dLbls>
        <c:gapWidth val="219"/>
        <c:overlap val="-27"/>
        <c:axId val="514191778"/>
        <c:axId val="415406585"/>
      </c:barChart>
      <c:catAx>
        <c:axId val="514191778"/>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15406585"/>
        <c:crosses val="autoZero"/>
        <c:auto val="1"/>
        <c:lblAlgn val="ctr"/>
        <c:lblOffset val="100"/>
        <c:noMultiLvlLbl val="0"/>
      </c:catAx>
      <c:valAx>
        <c:axId val="415406585"/>
        <c:scaling>
          <c:orientation val="minMax"/>
        </c:scaling>
        <c:delete val="0"/>
        <c:axPos val="l"/>
        <c:majorGridlines>
          <c:spPr>
            <a:ln w="9525" cap="flat" cmpd="sng" algn="ctr">
              <a:noFill/>
              <a:round/>
            </a:ln>
            <a:effectLst/>
          </c:spPr>
        </c:majorGridlines>
        <c:numFmt formatCode="0_ "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514191778"/>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381535038932147"/>
          <c:y val="0.0323714662370001"/>
          <c:w val="0.214057285873192"/>
          <c:h val="0.0568331624432401"/>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828352965714"/>
          <c:y val="0.206176797640208"/>
          <c:w val="0.614817140166379"/>
          <c:h val="0.631265108783239"/>
        </c:manualLayout>
      </c:layout>
      <c:pieChart>
        <c:varyColors val="1"/>
        <c:ser>
          <c:idx val="0"/>
          <c:order val="0"/>
          <c:spPr/>
          <c:explosion val="0"/>
          <c:dPt>
            <c:idx val="0"/>
            <c:bubble3D val="0"/>
            <c:spPr>
              <a:solidFill>
                <a:srgbClr val="5B9BD5"/>
              </a:solidFill>
              <a:ln w="19050">
                <a:solidFill>
                  <a:sysClr val="window" lastClr="FFFFFF"/>
                </a:solidFill>
              </a:ln>
              <a:effectLst/>
            </c:spPr>
          </c:dPt>
          <c:dPt>
            <c:idx val="1"/>
            <c:bubble3D val="0"/>
            <c:spPr>
              <a:solidFill>
                <a:srgbClr val="ED7D31"/>
              </a:solidFill>
              <a:ln w="19050">
                <a:solidFill>
                  <a:sysClr val="window" lastClr="FFFFFF"/>
                </a:solidFill>
              </a:ln>
              <a:effectLst/>
            </c:spPr>
          </c:dPt>
          <c:dLbls>
            <c:dLbl>
              <c:idx val="0"/>
              <c:layout>
                <c:manualLayout>
                  <c:x val="-0.0204626774680669"/>
                  <c:y val="-0.0785052149299802"/>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
              <c:layout>
                <c:manualLayout>
                  <c:x val="-0.0261548063576215"/>
                  <c:y val="-0.102961291852311"/>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bestFit"/>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ysClr val="windowText" lastClr="000000">
                          <a:lumMod val="35000"/>
                          <a:lumOff val="65000"/>
                        </a:sysClr>
                      </a:solidFill>
                      <a:round/>
                    </a:ln>
                    <a:effectLst/>
                  </c:spPr>
                </c15:leaderLines>
              </c:ext>
            </c:extLst>
          </c:dLbls>
          <c:cat>
            <c:strRef>
              <c:f>[报告图表展示.xlsx]人流车流!$C$250:$D$250</c:f>
              <c:strCache>
                <c:ptCount val="2"/>
                <c:pt idx="0">
                  <c:v>上行</c:v>
                </c:pt>
                <c:pt idx="1">
                  <c:v>下行</c:v>
                </c:pt>
              </c:strCache>
            </c:strRef>
          </c:cat>
          <c:val>
            <c:numRef>
              <c:f>[报告图表展示.xlsx]人流车流!$C$251:$D$251</c:f>
              <c:numCache>
                <c:formatCode>0%</c:formatCode>
                <c:ptCount val="2"/>
                <c:pt idx="0">
                  <c:v>0.47006735390055</c:v>
                </c:pt>
                <c:pt idx="1">
                  <c:v>0.52993264609945</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372625961387537"/>
          <c:y val="0.0354275276055364"/>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匝道口工作日周末日均流量对比</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manualLayout>
          <c:xMode val="edge"/>
          <c:yMode val="edge"/>
          <c:x val="0.363889147768458"/>
          <c:y val="0.0146680451562942"/>
        </c:manualLayout>
      </c:layout>
      <c:overlay val="0"/>
      <c:spPr>
        <a:noFill/>
        <a:ln>
          <a:noFill/>
        </a:ln>
        <a:effectLst/>
      </c:spPr>
    </c:title>
    <c:autoTitleDeleted val="0"/>
    <c:plotArea>
      <c:layout>
        <c:manualLayout>
          <c:layoutTarget val="inner"/>
          <c:xMode val="edge"/>
          <c:yMode val="edge"/>
          <c:x val="0.0539106746003298"/>
          <c:y val="0.175580885576502"/>
          <c:w val="0.930317585489999"/>
          <c:h val="0.632251936285255"/>
        </c:manualLayout>
      </c:layout>
      <c:barChart>
        <c:barDir val="col"/>
        <c:grouping val="clustered"/>
        <c:varyColors val="0"/>
        <c:ser>
          <c:idx val="0"/>
          <c:order val="0"/>
          <c:tx>
            <c:strRef>
              <c:f>[报告图表展示.xlsx]Sheet1!$C$263</c:f>
              <c:strCache>
                <c:ptCount val="1"/>
                <c:pt idx="0">
                  <c:v>工作日日均流量</c:v>
                </c:pt>
              </c:strCache>
            </c:strRef>
          </c:tx>
          <c:spPr>
            <a:solidFill>
              <a:srgbClr val="5B9BD5"/>
            </a:solidFill>
            <a:ln>
              <a:noFill/>
            </a:ln>
            <a:effectLst/>
          </c:spPr>
          <c:invertIfNegative val="0"/>
          <c:dLbls>
            <c:delete val="1"/>
          </c:dLbls>
          <c:cat>
            <c:strRef>
              <c:f>[报告图表展示.xlsx]Sheet1!$B$264:$B$276</c:f>
              <c:strCache>
                <c:ptCount val="13"/>
                <c:pt idx="0">
                  <c:v>艺校立交</c:v>
                </c:pt>
                <c:pt idx="1">
                  <c:v>贵阳街立交</c:v>
                </c:pt>
                <c:pt idx="2">
                  <c:v>渔安立交</c:v>
                </c:pt>
                <c:pt idx="3">
                  <c:v>新添立交</c:v>
                </c:pt>
                <c:pt idx="4">
                  <c:v>富源立交</c:v>
                </c:pt>
                <c:pt idx="5">
                  <c:v>黔春立交</c:v>
                </c:pt>
                <c:pt idx="6">
                  <c:v>蛮坡立交</c:v>
                </c:pt>
                <c:pt idx="7">
                  <c:v>汤巴关立交</c:v>
                </c:pt>
                <c:pt idx="8">
                  <c:v>朝阳洞路立交</c:v>
                </c:pt>
                <c:pt idx="9">
                  <c:v>东站立交</c:v>
                </c:pt>
                <c:pt idx="10">
                  <c:v>市北立交</c:v>
                </c:pt>
                <c:pt idx="11">
                  <c:v>北站立交</c:v>
                </c:pt>
                <c:pt idx="12">
                  <c:v>杨柳井立交</c:v>
                </c:pt>
              </c:strCache>
            </c:strRef>
          </c:cat>
          <c:val>
            <c:numRef>
              <c:f>[报告图表展示.xlsx]Sheet1!$C$264:$C$276</c:f>
              <c:numCache>
                <c:formatCode>0_ </c:formatCode>
                <c:ptCount val="13"/>
                <c:pt idx="0">
                  <c:v>5788.27272727273</c:v>
                </c:pt>
                <c:pt idx="1">
                  <c:v>3897.63636363636</c:v>
                </c:pt>
                <c:pt idx="2">
                  <c:v>3794.81818181818</c:v>
                </c:pt>
                <c:pt idx="3">
                  <c:v>3418</c:v>
                </c:pt>
                <c:pt idx="4">
                  <c:v>3048.81818181818</c:v>
                </c:pt>
                <c:pt idx="5">
                  <c:v>4225.90909090909</c:v>
                </c:pt>
                <c:pt idx="6">
                  <c:v>2637.36363636364</c:v>
                </c:pt>
                <c:pt idx="7">
                  <c:v>2230.90909090909</c:v>
                </c:pt>
                <c:pt idx="8">
                  <c:v>1003</c:v>
                </c:pt>
                <c:pt idx="9">
                  <c:v>686.545454545455</c:v>
                </c:pt>
                <c:pt idx="10">
                  <c:v>180.272727272727</c:v>
                </c:pt>
                <c:pt idx="11">
                  <c:v>133.818181818182</c:v>
                </c:pt>
                <c:pt idx="12">
                  <c:v>13.4545454545455</c:v>
                </c:pt>
              </c:numCache>
            </c:numRef>
          </c:val>
        </c:ser>
        <c:ser>
          <c:idx val="1"/>
          <c:order val="1"/>
          <c:tx>
            <c:strRef>
              <c:f>[报告图表展示.xlsx]Sheet1!$D$263</c:f>
              <c:strCache>
                <c:ptCount val="1"/>
                <c:pt idx="0">
                  <c:v>周末日均流量</c:v>
                </c:pt>
              </c:strCache>
            </c:strRef>
          </c:tx>
          <c:spPr>
            <a:solidFill>
              <a:srgbClr val="ED7D31"/>
            </a:solidFill>
            <a:ln>
              <a:noFill/>
            </a:ln>
            <a:effectLst/>
          </c:spPr>
          <c:invertIfNegative val="0"/>
          <c:dLbls>
            <c:delete val="1"/>
          </c:dLbls>
          <c:cat>
            <c:strRef>
              <c:f>[报告图表展示.xlsx]Sheet1!$B$264:$B$276</c:f>
              <c:strCache>
                <c:ptCount val="13"/>
                <c:pt idx="0">
                  <c:v>艺校立交</c:v>
                </c:pt>
                <c:pt idx="1">
                  <c:v>贵阳街立交</c:v>
                </c:pt>
                <c:pt idx="2">
                  <c:v>渔安立交</c:v>
                </c:pt>
                <c:pt idx="3">
                  <c:v>新添立交</c:v>
                </c:pt>
                <c:pt idx="4">
                  <c:v>富源立交</c:v>
                </c:pt>
                <c:pt idx="5">
                  <c:v>黔春立交</c:v>
                </c:pt>
                <c:pt idx="6">
                  <c:v>蛮坡立交</c:v>
                </c:pt>
                <c:pt idx="7">
                  <c:v>汤巴关立交</c:v>
                </c:pt>
                <c:pt idx="8">
                  <c:v>朝阳洞路立交</c:v>
                </c:pt>
                <c:pt idx="9">
                  <c:v>东站立交</c:v>
                </c:pt>
                <c:pt idx="10">
                  <c:v>市北立交</c:v>
                </c:pt>
                <c:pt idx="11">
                  <c:v>北站立交</c:v>
                </c:pt>
                <c:pt idx="12">
                  <c:v>杨柳井立交</c:v>
                </c:pt>
              </c:strCache>
            </c:strRef>
          </c:cat>
          <c:val>
            <c:numRef>
              <c:f>[报告图表展示.xlsx]Sheet1!$D$264:$D$276</c:f>
              <c:numCache>
                <c:formatCode>0_ </c:formatCode>
                <c:ptCount val="13"/>
                <c:pt idx="0">
                  <c:v>4816.45454545455</c:v>
                </c:pt>
                <c:pt idx="1">
                  <c:v>3649.27272727273</c:v>
                </c:pt>
                <c:pt idx="2">
                  <c:v>3318.90909090909</c:v>
                </c:pt>
                <c:pt idx="3">
                  <c:v>2902.54545454545</c:v>
                </c:pt>
                <c:pt idx="4">
                  <c:v>2695.90909090909</c:v>
                </c:pt>
                <c:pt idx="5">
                  <c:v>3716.54545454545</c:v>
                </c:pt>
                <c:pt idx="6">
                  <c:v>2017.45454545455</c:v>
                </c:pt>
                <c:pt idx="7">
                  <c:v>1784.54545454545</c:v>
                </c:pt>
                <c:pt idx="8">
                  <c:v>957.909090909091</c:v>
                </c:pt>
                <c:pt idx="9">
                  <c:v>638.363636363636</c:v>
                </c:pt>
                <c:pt idx="10">
                  <c:v>163.818181818182</c:v>
                </c:pt>
                <c:pt idx="11">
                  <c:v>132.636363636364</c:v>
                </c:pt>
                <c:pt idx="12">
                  <c:v>11.9090909090909</c:v>
                </c:pt>
              </c:numCache>
            </c:numRef>
          </c:val>
        </c:ser>
        <c:dLbls>
          <c:showLegendKey val="0"/>
          <c:showVal val="0"/>
          <c:showCatName val="0"/>
          <c:showSerName val="0"/>
          <c:showPercent val="0"/>
          <c:showBubbleSize val="0"/>
        </c:dLbls>
        <c:gapWidth val="219"/>
        <c:overlap val="-27"/>
        <c:axId val="766107045"/>
        <c:axId val="826076661"/>
      </c:barChart>
      <c:catAx>
        <c:axId val="766107045"/>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6076661"/>
        <c:crosses val="autoZero"/>
        <c:auto val="1"/>
        <c:lblAlgn val="ctr"/>
        <c:lblOffset val="100"/>
        <c:noMultiLvlLbl val="0"/>
      </c:catAx>
      <c:valAx>
        <c:axId val="826076661"/>
        <c:scaling>
          <c:orientation val="minMax"/>
        </c:scaling>
        <c:delete val="0"/>
        <c:axPos val="l"/>
        <c:majorGridlines>
          <c:spPr>
            <a:ln w="9525" cap="flat" cmpd="sng" algn="ctr">
              <a:noFill/>
              <a:round/>
            </a:ln>
            <a:effectLst/>
          </c:spPr>
        </c:majorGridlines>
        <c:numFmt formatCode="0_ "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66107045"/>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382393003082658"/>
          <c:y val="0.0982326346074805"/>
          <c:w val="0.300021506918059"/>
          <c:h val="0.0531579668447733"/>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匝道口工作日和周末日均流量占比</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manualLayout>
          <c:xMode val="edge"/>
          <c:yMode val="edge"/>
          <c:x val="0.0973822557623971"/>
          <c:y val="0.0176909738613528"/>
        </c:manualLayout>
      </c:layout>
      <c:overlay val="0"/>
      <c:spPr>
        <a:noFill/>
        <a:ln>
          <a:noFill/>
        </a:ln>
        <a:effectLst/>
      </c:spPr>
    </c:title>
    <c:autoTitleDeleted val="0"/>
    <c:plotArea>
      <c:layout>
        <c:manualLayout>
          <c:layoutTarget val="inner"/>
          <c:xMode val="edge"/>
          <c:yMode val="edge"/>
          <c:x val="0.141601739445552"/>
          <c:y val="0.2470610188468"/>
          <c:w val="0.710998369269795"/>
          <c:h val="0.732226161597313"/>
        </c:manualLayout>
      </c:layout>
      <c:pieChart>
        <c:varyColors val="1"/>
        <c:ser>
          <c:idx val="0"/>
          <c:order val="0"/>
          <c:spPr/>
          <c:explosion val="0"/>
          <c:dPt>
            <c:idx val="0"/>
            <c:bubble3D val="0"/>
            <c:spPr>
              <a:solidFill>
                <a:srgbClr val="5B9BD5"/>
              </a:solidFill>
              <a:ln w="19050">
                <a:solidFill>
                  <a:sysClr val="window" lastClr="FFFFFF"/>
                </a:solidFill>
              </a:ln>
              <a:effectLst/>
            </c:spPr>
          </c:dPt>
          <c:dPt>
            <c:idx val="1"/>
            <c:bubble3D val="0"/>
            <c:spPr>
              <a:solidFill>
                <a:srgbClr val="ED7D31"/>
              </a:solidFill>
              <a:ln w="19050">
                <a:solidFill>
                  <a:sysClr val="window" lastClr="FFFFFF"/>
                </a:solidFill>
              </a:ln>
              <a:effectLst/>
            </c:spPr>
          </c:dPt>
          <c:dLbls>
            <c:dLbl>
              <c:idx val="0"/>
              <c:layout>
                <c:manualLayout>
                  <c:x val="-0.0026883228005614"/>
                  <c:y val="0.0450543605712071"/>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0105535431632613"/>
                  <c:y val="-0.00451314973857361"/>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bestFit"/>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ysClr val="windowText" lastClr="000000">
                          <a:lumMod val="35000"/>
                          <a:lumOff val="65000"/>
                        </a:sysClr>
                      </a:solidFill>
                      <a:round/>
                    </a:ln>
                    <a:effectLst/>
                  </c:spPr>
                </c15:leaderLines>
              </c:ext>
            </c:extLst>
          </c:dLbls>
          <c:cat>
            <c:strRef>
              <c:f>[报告图表展示.xlsx]人流车流!$E$279:$F$279</c:f>
              <c:strCache>
                <c:ptCount val="2"/>
                <c:pt idx="0">
                  <c:v>工作日日均流量占比</c:v>
                </c:pt>
                <c:pt idx="1">
                  <c:v>周末日均流量占比</c:v>
                </c:pt>
              </c:strCache>
            </c:strRef>
          </c:cat>
          <c:val>
            <c:numRef>
              <c:f>[报告图表展示.xlsx]人流车流!$E$280:$F$280</c:f>
              <c:numCache>
                <c:formatCode>0%</c:formatCode>
                <c:ptCount val="2"/>
                <c:pt idx="0">
                  <c:v>0.53674534497169</c:v>
                </c:pt>
                <c:pt idx="1">
                  <c:v>0.46325465502831</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88621127015764"/>
          <c:y val="0.124620144446146"/>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ysClr val="windowText" lastClr="000000">
                  <a:lumMod val="65000"/>
                  <a:lumOff val="35000"/>
                </a:sysClr>
              </a:solidFill>
              <a:latin typeface="Calibri" panose="020F0502020204030204" pitchFamily="34" charset="0"/>
              <a:ea typeface="宋体" panose="02010600030101010101" pitchFamily="2" charset="-122"/>
              <a:cs typeface="+mn-ea"/>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Sheet5!$B$33</c:f>
              <c:strCache>
                <c:ptCount val="1"/>
                <c:pt idx="0">
                  <c:v>中环开通前用时</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4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Sheet5!$A$34:$A$38</c:f>
              <c:strCache>
                <c:ptCount val="5"/>
                <c:pt idx="0">
                  <c:v>花果园-未来方舟</c:v>
                </c:pt>
                <c:pt idx="1">
                  <c:v>沙冲路-蛮坡</c:v>
                </c:pt>
                <c:pt idx="2">
                  <c:v>沙冲路-世纪城</c:v>
                </c:pt>
                <c:pt idx="3">
                  <c:v>金华园-机场</c:v>
                </c:pt>
                <c:pt idx="4">
                  <c:v>中天花园-花果园</c:v>
                </c:pt>
              </c:strCache>
            </c:strRef>
          </c:cat>
          <c:val>
            <c:numRef>
              <c:f>Sheet5!$B$34:$B$38</c:f>
              <c:numCache>
                <c:formatCode>General</c:formatCode>
                <c:ptCount val="5"/>
                <c:pt idx="0">
                  <c:v>49.65</c:v>
                </c:pt>
                <c:pt idx="1">
                  <c:v>34.47</c:v>
                </c:pt>
                <c:pt idx="2">
                  <c:v>59.03</c:v>
                </c:pt>
                <c:pt idx="3">
                  <c:v>40.23</c:v>
                </c:pt>
                <c:pt idx="4">
                  <c:v>52.8</c:v>
                </c:pt>
              </c:numCache>
            </c:numRef>
          </c:val>
        </c:ser>
        <c:ser>
          <c:idx val="1"/>
          <c:order val="1"/>
          <c:tx>
            <c:strRef>
              <c:f>Sheet5!$C$33</c:f>
              <c:strCache>
                <c:ptCount val="1"/>
                <c:pt idx="0">
                  <c:v>中环开通后用时</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4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Sheet5!$A$34:$A$38</c:f>
              <c:strCache>
                <c:ptCount val="5"/>
                <c:pt idx="0">
                  <c:v>花果园-未来方舟</c:v>
                </c:pt>
                <c:pt idx="1">
                  <c:v>沙冲路-蛮坡</c:v>
                </c:pt>
                <c:pt idx="2">
                  <c:v>沙冲路-世纪城</c:v>
                </c:pt>
                <c:pt idx="3">
                  <c:v>金华园-机场</c:v>
                </c:pt>
                <c:pt idx="4">
                  <c:v>中天花园-花果园</c:v>
                </c:pt>
              </c:strCache>
            </c:strRef>
          </c:cat>
          <c:val>
            <c:numRef>
              <c:f>Sheet5!$C$34:$C$38</c:f>
              <c:numCache>
                <c:formatCode>General</c:formatCode>
                <c:ptCount val="5"/>
                <c:pt idx="0">
                  <c:v>34.22</c:v>
                </c:pt>
                <c:pt idx="1">
                  <c:v>24.43</c:v>
                </c:pt>
                <c:pt idx="2">
                  <c:v>35.73</c:v>
                </c:pt>
                <c:pt idx="3">
                  <c:v>26.55</c:v>
                </c:pt>
                <c:pt idx="4">
                  <c:v>41.98</c:v>
                </c:pt>
              </c:numCache>
            </c:numRef>
          </c:val>
        </c:ser>
        <c:dLbls>
          <c:showLegendKey val="0"/>
          <c:showVal val="1"/>
          <c:showCatName val="0"/>
          <c:showSerName val="0"/>
          <c:showPercent val="0"/>
          <c:showBubbleSize val="0"/>
        </c:dLbls>
        <c:gapWidth val="150"/>
        <c:overlap val="-25"/>
        <c:axId val="-406514288"/>
        <c:axId val="-406509696"/>
      </c:barChart>
      <c:lineChart>
        <c:grouping val="standard"/>
        <c:varyColors val="0"/>
        <c:ser>
          <c:idx val="2"/>
          <c:order val="2"/>
          <c:tx>
            <c:strRef>
              <c:f>Sheet5!$D$33</c:f>
              <c:strCache>
                <c:ptCount val="1"/>
                <c:pt idx="0">
                  <c:v>节约用时</c:v>
                </c:pt>
              </c:strCache>
            </c:strRef>
          </c:tx>
          <c:spPr>
            <a:ln w="28575" cap="rnd">
              <a:solidFill>
                <a:srgbClr val="FF000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4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Sheet5!$A$34:$A$38</c:f>
              <c:strCache>
                <c:ptCount val="5"/>
                <c:pt idx="0">
                  <c:v>花果园-未来方舟</c:v>
                </c:pt>
                <c:pt idx="1">
                  <c:v>沙冲路-蛮坡</c:v>
                </c:pt>
                <c:pt idx="2">
                  <c:v>沙冲路-世纪城</c:v>
                </c:pt>
                <c:pt idx="3">
                  <c:v>金华园-机场</c:v>
                </c:pt>
                <c:pt idx="4">
                  <c:v>中天花园-花果园</c:v>
                </c:pt>
              </c:strCache>
            </c:strRef>
          </c:cat>
          <c:val>
            <c:numRef>
              <c:f>Sheet5!$D$34:$D$38</c:f>
              <c:numCache>
                <c:formatCode>General</c:formatCode>
                <c:ptCount val="5"/>
                <c:pt idx="0">
                  <c:v>15.43</c:v>
                </c:pt>
                <c:pt idx="1">
                  <c:v>10.04</c:v>
                </c:pt>
                <c:pt idx="2">
                  <c:v>23.3</c:v>
                </c:pt>
                <c:pt idx="3">
                  <c:v>13.68</c:v>
                </c:pt>
                <c:pt idx="4">
                  <c:v>10.82</c:v>
                </c:pt>
              </c:numCache>
            </c:numRef>
          </c:val>
          <c:smooth val="0"/>
        </c:ser>
        <c:dLbls>
          <c:showLegendKey val="0"/>
          <c:showVal val="1"/>
          <c:showCatName val="0"/>
          <c:showSerName val="0"/>
          <c:showPercent val="0"/>
          <c:showBubbleSize val="0"/>
        </c:dLbls>
        <c:marker val="0"/>
        <c:smooth val="0"/>
        <c:axId val="-406471856"/>
        <c:axId val="-406466000"/>
      </c:lineChart>
      <c:catAx>
        <c:axId val="-406514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406509696"/>
        <c:crosses val="autoZero"/>
        <c:auto val="1"/>
        <c:lblAlgn val="ctr"/>
        <c:lblOffset val="100"/>
        <c:noMultiLvlLbl val="0"/>
      </c:catAx>
      <c:valAx>
        <c:axId val="-406509696"/>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06514288"/>
        <c:crosses val="autoZero"/>
        <c:crossBetween val="between"/>
      </c:valAx>
      <c:catAx>
        <c:axId val="-406471856"/>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06466000"/>
        <c:crosses val="autoZero"/>
        <c:auto val="1"/>
        <c:lblAlgn val="ctr"/>
        <c:lblOffset val="100"/>
        <c:noMultiLvlLbl val="0"/>
      </c:catAx>
      <c:valAx>
        <c:axId val="-406466000"/>
        <c:scaling>
          <c:orientation val="minMax"/>
        </c:scaling>
        <c:delete val="1"/>
        <c:axPos val="r"/>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06471856"/>
        <c:crosses val="max"/>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574879227053"/>
          <c:y val="0.109097222222222"/>
          <c:w val="0.868478260869565"/>
          <c:h val="0.727847222222222"/>
        </c:manualLayout>
      </c:layout>
      <c:barChart>
        <c:barDir val="col"/>
        <c:grouping val="clustered"/>
        <c:varyColors val="0"/>
        <c:ser>
          <c:idx val="0"/>
          <c:order val="0"/>
          <c:tx>
            <c:strRef>
              <c:f>[报告图表展示.xlsx]Sheet1!$C$287</c:f>
              <c:strCache>
                <c:ptCount val="1"/>
                <c:pt idx="0">
                  <c:v>开通前工作日日均流量</c:v>
                </c:pt>
              </c:strCache>
            </c:strRef>
          </c:tx>
          <c:spPr>
            <a:solidFill>
              <a:srgbClr val="5B9BD5"/>
            </a:solidFill>
            <a:ln>
              <a:noFill/>
            </a:ln>
            <a:effectLst/>
          </c:spPr>
          <c:invertIfNegative val="0"/>
          <c:dLbls>
            <c:delete val="1"/>
          </c:dLbls>
          <c:cat>
            <c:strRef>
              <c:f>[报告图表展示.xlsx]Sheet1!$B$288:$B$298</c:f>
              <c:strCache>
                <c:ptCount val="11"/>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pt idx="10">
                  <c:v>水东路</c:v>
                </c:pt>
              </c:strCache>
            </c:strRef>
          </c:cat>
          <c:val>
            <c:numRef>
              <c:f>[报告图表展示.xlsx]Sheet1!$C$288:$C$298</c:f>
              <c:numCache>
                <c:formatCode>0_ </c:formatCode>
                <c:ptCount val="11"/>
                <c:pt idx="0">
                  <c:v>7817.8</c:v>
                </c:pt>
                <c:pt idx="1">
                  <c:v>29639</c:v>
                </c:pt>
                <c:pt idx="2">
                  <c:v>18820</c:v>
                </c:pt>
                <c:pt idx="3">
                  <c:v>71453</c:v>
                </c:pt>
                <c:pt idx="4">
                  <c:v>4755</c:v>
                </c:pt>
                <c:pt idx="5">
                  <c:v>20544</c:v>
                </c:pt>
                <c:pt idx="6">
                  <c:v>4804</c:v>
                </c:pt>
                <c:pt idx="7">
                  <c:v>15010</c:v>
                </c:pt>
                <c:pt idx="8">
                  <c:v>5789</c:v>
                </c:pt>
                <c:pt idx="9">
                  <c:v>34050</c:v>
                </c:pt>
                <c:pt idx="10">
                  <c:v>1421</c:v>
                </c:pt>
              </c:numCache>
            </c:numRef>
          </c:val>
        </c:ser>
        <c:ser>
          <c:idx val="1"/>
          <c:order val="1"/>
          <c:tx>
            <c:strRef>
              <c:f>[报告图表展示.xlsx]Sheet1!$E$287</c:f>
              <c:strCache>
                <c:ptCount val="1"/>
                <c:pt idx="0">
                  <c:v>开通后工作日日均流量</c:v>
                </c:pt>
              </c:strCache>
            </c:strRef>
          </c:tx>
          <c:spPr>
            <a:solidFill>
              <a:srgbClr val="ED7D31"/>
            </a:solidFill>
            <a:ln>
              <a:noFill/>
            </a:ln>
            <a:effectLst/>
          </c:spPr>
          <c:invertIfNegative val="0"/>
          <c:dLbls>
            <c:delete val="1"/>
          </c:dLbls>
          <c:cat>
            <c:strRef>
              <c:f>[报告图表展示.xlsx]Sheet1!$B$288:$B$298</c:f>
              <c:strCache>
                <c:ptCount val="11"/>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pt idx="10">
                  <c:v>水东路</c:v>
                </c:pt>
              </c:strCache>
            </c:strRef>
          </c:cat>
          <c:val>
            <c:numRef>
              <c:f>[报告图表展示.xlsx]Sheet1!$E$288:$E$298</c:f>
              <c:numCache>
                <c:formatCode>General</c:formatCode>
                <c:ptCount val="11"/>
                <c:pt idx="0">
                  <c:v>10246</c:v>
                </c:pt>
                <c:pt idx="1">
                  <c:v>27306</c:v>
                </c:pt>
                <c:pt idx="2">
                  <c:v>25054</c:v>
                </c:pt>
                <c:pt idx="3">
                  <c:v>67627</c:v>
                </c:pt>
                <c:pt idx="4">
                  <c:v>8270</c:v>
                </c:pt>
                <c:pt idx="5">
                  <c:v>30211</c:v>
                </c:pt>
                <c:pt idx="6">
                  <c:v>5377</c:v>
                </c:pt>
                <c:pt idx="7">
                  <c:v>15403</c:v>
                </c:pt>
                <c:pt idx="8">
                  <c:v>6235</c:v>
                </c:pt>
                <c:pt idx="9">
                  <c:v>27001</c:v>
                </c:pt>
                <c:pt idx="10">
                  <c:v>4352</c:v>
                </c:pt>
              </c:numCache>
            </c:numRef>
          </c:val>
        </c:ser>
        <c:dLbls>
          <c:showLegendKey val="0"/>
          <c:showVal val="0"/>
          <c:showCatName val="0"/>
          <c:showSerName val="0"/>
          <c:showPercent val="0"/>
          <c:showBubbleSize val="0"/>
        </c:dLbls>
        <c:gapWidth val="219"/>
        <c:overlap val="-27"/>
        <c:axId val="858703853"/>
        <c:axId val="171976056"/>
      </c:barChart>
      <c:catAx>
        <c:axId val="858703853"/>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71976056"/>
        <c:crosses val="autoZero"/>
        <c:auto val="1"/>
        <c:lblAlgn val="ctr"/>
        <c:lblOffset val="100"/>
        <c:noMultiLvlLbl val="0"/>
      </c:catAx>
      <c:valAx>
        <c:axId val="171976056"/>
        <c:scaling>
          <c:orientation val="minMax"/>
        </c:scaling>
        <c:delete val="0"/>
        <c:axPos val="l"/>
        <c:majorGridlines>
          <c:spPr>
            <a:ln w="9525" cap="flat" cmpd="sng" algn="ctr">
              <a:noFill/>
              <a:round/>
            </a:ln>
            <a:effectLst/>
          </c:spPr>
        </c:majorGridlines>
        <c:numFmt formatCode="0_ "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58703853"/>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21618357487923"/>
          <c:y val="0.0168055555555556"/>
          <c:w val="0.609057971014493"/>
          <c:h val="0.0538888888888889"/>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083333333333"/>
          <c:y val="0.184722222222222"/>
          <c:w val="0.869361111111111"/>
          <c:h val="0.6745"/>
        </c:manualLayout>
      </c:layout>
      <c:barChart>
        <c:barDir val="col"/>
        <c:grouping val="clustered"/>
        <c:varyColors val="0"/>
        <c:ser>
          <c:idx val="1"/>
          <c:order val="1"/>
          <c:tx>
            <c:strRef>
              <c:f>[报告图表展示.xlsx]Sheet1!$D$287</c:f>
              <c:strCache>
                <c:ptCount val="1"/>
                <c:pt idx="0">
                  <c:v>开通前周末日均流量</c:v>
                </c:pt>
              </c:strCache>
            </c:strRef>
          </c:tx>
          <c:spPr>
            <a:solidFill>
              <a:srgbClr val="ED7D31"/>
            </a:solidFill>
            <a:ln>
              <a:noFill/>
            </a:ln>
            <a:effectLst/>
          </c:spPr>
          <c:invertIfNegative val="0"/>
          <c:dLbls>
            <c:delete val="1"/>
          </c:dLbls>
          <c:cat>
            <c:strRef>
              <c:f>[报告图表展示.xlsx]Sheet1!$B$288:$B$298</c:f>
              <c:strCache>
                <c:ptCount val="11"/>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pt idx="10">
                  <c:v>水东路</c:v>
                </c:pt>
              </c:strCache>
            </c:strRef>
          </c:cat>
          <c:val>
            <c:numRef>
              <c:f>[报告图表展示.xlsx]Sheet1!$D$288:$D$298</c:f>
              <c:numCache>
                <c:formatCode>0_ </c:formatCode>
                <c:ptCount val="11"/>
                <c:pt idx="0">
                  <c:v>7207.6</c:v>
                </c:pt>
                <c:pt idx="1">
                  <c:v>28880.6</c:v>
                </c:pt>
                <c:pt idx="2">
                  <c:v>17027</c:v>
                </c:pt>
                <c:pt idx="3">
                  <c:v>74170</c:v>
                </c:pt>
                <c:pt idx="4">
                  <c:v>4019</c:v>
                </c:pt>
                <c:pt idx="5">
                  <c:v>18165</c:v>
                </c:pt>
                <c:pt idx="6">
                  <c:v>4415</c:v>
                </c:pt>
                <c:pt idx="7">
                  <c:v>14729</c:v>
                </c:pt>
                <c:pt idx="8">
                  <c:v>5326</c:v>
                </c:pt>
                <c:pt idx="9">
                  <c:v>32894</c:v>
                </c:pt>
                <c:pt idx="10">
                  <c:v>1459</c:v>
                </c:pt>
              </c:numCache>
            </c:numRef>
          </c:val>
        </c:ser>
        <c:ser>
          <c:idx val="3"/>
          <c:order val="3"/>
          <c:tx>
            <c:strRef>
              <c:f>[报告图表展示.xlsx]Sheet1!$F$287</c:f>
              <c:strCache>
                <c:ptCount val="1"/>
                <c:pt idx="0">
                  <c:v>开通后周末日均流量</c:v>
                </c:pt>
              </c:strCache>
            </c:strRef>
          </c:tx>
          <c:spPr>
            <a:solidFill>
              <a:srgbClr val="FFC000"/>
            </a:solidFill>
            <a:ln>
              <a:noFill/>
            </a:ln>
            <a:effectLst/>
          </c:spPr>
          <c:invertIfNegative val="0"/>
          <c:dLbls>
            <c:delete val="1"/>
          </c:dLbls>
          <c:cat>
            <c:strRef>
              <c:f>[报告图表展示.xlsx]Sheet1!$B$288:$B$298</c:f>
              <c:strCache>
                <c:ptCount val="11"/>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pt idx="10">
                  <c:v>水东路</c:v>
                </c:pt>
              </c:strCache>
            </c:strRef>
          </c:cat>
          <c:val>
            <c:numRef>
              <c:f>[报告图表展示.xlsx]Sheet1!$F$288:$F$298</c:f>
              <c:numCache>
                <c:formatCode>General</c:formatCode>
                <c:ptCount val="11"/>
                <c:pt idx="0">
                  <c:v>9482</c:v>
                </c:pt>
                <c:pt idx="1">
                  <c:v>26149</c:v>
                </c:pt>
                <c:pt idx="2">
                  <c:v>22529</c:v>
                </c:pt>
                <c:pt idx="3">
                  <c:v>68040</c:v>
                </c:pt>
                <c:pt idx="4">
                  <c:v>7350</c:v>
                </c:pt>
                <c:pt idx="5">
                  <c:v>26170</c:v>
                </c:pt>
                <c:pt idx="6">
                  <c:v>5002</c:v>
                </c:pt>
                <c:pt idx="7">
                  <c:v>14482</c:v>
                </c:pt>
                <c:pt idx="8">
                  <c:v>5622</c:v>
                </c:pt>
                <c:pt idx="9">
                  <c:v>25771</c:v>
                </c:pt>
                <c:pt idx="10">
                  <c:v>4463</c:v>
                </c:pt>
              </c:numCache>
            </c:numRef>
          </c:val>
        </c:ser>
        <c:dLbls>
          <c:showLegendKey val="0"/>
          <c:showVal val="0"/>
          <c:showCatName val="0"/>
          <c:showSerName val="0"/>
          <c:showPercent val="0"/>
          <c:showBubbleSize val="0"/>
        </c:dLbls>
        <c:gapWidth val="219"/>
        <c:overlap val="-27"/>
        <c:axId val="329344846"/>
        <c:axId val="459249999"/>
        <c:extLst>
          <c:ext xmlns:c15="http://schemas.microsoft.com/office/drawing/2012/chart" uri="{02D57815-91ED-43cb-92C2-25804820EDAC}">
            <c15:filteredBarSeries>
              <c15:ser>
                <c:idx val="0"/>
                <c:order val="0"/>
                <c:tx>
                  <c:strRef>
                    <c:extLst>
                      <c:ext uri="{02D57815-91ED-43cb-92C2-25804820EDAC}">
                        <c15:formulaRef>
                          <c15:sqref>[报告图表展示.xlsx]Sheet1!$C$287</c15:sqref>
                        </c15:formulaRef>
                      </c:ext>
                    </c:extLst>
                    <c:strCache>
                      <c:ptCount val="1"/>
                      <c:pt idx="0">
                        <c:v>开通前工作日日均流量</c:v>
                      </c:pt>
                    </c:strCache>
                  </c:strRef>
                </c:tx>
                <c:spPr>
                  <a:solidFill>
                    <a:srgbClr val="5B9BD5"/>
                  </a:solidFill>
                  <a:ln>
                    <a:noFill/>
                  </a:ln>
                  <a:effectLst/>
                </c:spPr>
                <c:invertIfNegative val="0"/>
                <c:dLbls>
                  <c:delete val="1"/>
                </c:dLbls>
                <c:cat>
                  <c:strRef>
                    <c:extLst>
                      <c:ext uri="{02D57815-91ED-43cb-92C2-25804820EDAC}">
                        <c15:fullRef>
                          <c15:sqref/>
                        </c15:fullRef>
                        <c15:formulaRef>
                          <c15:sqref>[报告图表展示.xlsx]Sheet1!$B$288:$B$298</c15:sqref>
                        </c15:formulaRef>
                      </c:ext>
                    </c:extLst>
                    <c:strCache>
                      <c:ptCount val="11"/>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pt idx="10">
                        <c:v>水东路</c:v>
                      </c:pt>
                    </c:strCache>
                  </c:strRef>
                </c:cat>
                <c:val>
                  <c:numRef>
                    <c:extLst>
                      <c:ext uri="{02D57815-91ED-43cb-92C2-25804820EDAC}">
                        <c15:formulaRef>
                          <c15:sqref>{7817.8,29639,18820,71453,4755,20544,4804,15010,5789,34050,1421}</c15:sqref>
                        </c15:formulaRef>
                      </c:ext>
                    </c:extLst>
                    <c:numCache>
                      <c:formatCode>0_ </c:formatCode>
                      <c:ptCount val="11"/>
                      <c:pt idx="0">
                        <c:v>7817.8</c:v>
                      </c:pt>
                      <c:pt idx="1">
                        <c:v>29639</c:v>
                      </c:pt>
                      <c:pt idx="2">
                        <c:v>18820</c:v>
                      </c:pt>
                      <c:pt idx="3">
                        <c:v>71453</c:v>
                      </c:pt>
                      <c:pt idx="4">
                        <c:v>4755</c:v>
                      </c:pt>
                      <c:pt idx="5">
                        <c:v>20544</c:v>
                      </c:pt>
                      <c:pt idx="6">
                        <c:v>4804</c:v>
                      </c:pt>
                      <c:pt idx="7">
                        <c:v>15010</c:v>
                      </c:pt>
                      <c:pt idx="8">
                        <c:v>5789</c:v>
                      </c:pt>
                      <c:pt idx="9">
                        <c:v>34050</c:v>
                      </c:pt>
                      <c:pt idx="10">
                        <c:v>1421</c:v>
                      </c:pt>
                    </c:numCache>
                  </c:numRef>
                </c:val>
              </c15:ser>
            </c15:filteredBarSeries>
            <c15:filteredBarSeries>
              <c15:ser>
                <c:idx val="2"/>
                <c:order val="2"/>
                <c:tx>
                  <c:strRef>
                    <c:extLst>
                      <c:ext uri="{02D57815-91ED-43cb-92C2-25804820EDAC}">
                        <c15:formulaRef>
                          <c15:sqref>[报告图表展示.xlsx]Sheet1!$E$287</c15:sqref>
                        </c15:formulaRef>
                      </c:ext>
                    </c:extLst>
                    <c:strCache>
                      <c:ptCount val="1"/>
                      <c:pt idx="0">
                        <c:v>开通后工作日日均流量</c:v>
                      </c:pt>
                    </c:strCache>
                  </c:strRef>
                </c:tx>
                <c:spPr>
                  <a:solidFill>
                    <a:srgbClr val="A5A5A5"/>
                  </a:solidFill>
                  <a:ln>
                    <a:noFill/>
                  </a:ln>
                  <a:effectLst/>
                </c:spPr>
                <c:invertIfNegative val="0"/>
                <c:dLbls>
                  <c:delete val="1"/>
                </c:dLbls>
                <c:cat>
                  <c:strRef>
                    <c:extLst>
                      <c:ext uri="{02D57815-91ED-43cb-92C2-25804820EDAC}">
                        <c15:fullRef>
                          <c15:sqref/>
                        </c15:fullRef>
                        <c15:formulaRef>
                          <c15:sqref>[报告图表展示.xlsx]Sheet1!$B$288:$B$298</c15:sqref>
                        </c15:formulaRef>
                      </c:ext>
                    </c:extLst>
                    <c:strCache>
                      <c:ptCount val="11"/>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pt idx="10">
                        <c:v>水东路</c:v>
                      </c:pt>
                    </c:strCache>
                  </c:strRef>
                </c:cat>
                <c:val>
                  <c:numRef>
                    <c:extLst>
                      <c:ext uri="{02D57815-91ED-43cb-92C2-25804820EDAC}">
                        <c15:formulaRef>
                          <c15:sqref>{10246,27306,25054,67627,8270,30211,5377,15403,6235,27001,4352}</c15:sqref>
                        </c15:formulaRef>
                      </c:ext>
                    </c:extLst>
                    <c:numCache>
                      <c:formatCode>General</c:formatCode>
                      <c:ptCount val="11"/>
                      <c:pt idx="0">
                        <c:v>10246</c:v>
                      </c:pt>
                      <c:pt idx="1">
                        <c:v>27306</c:v>
                      </c:pt>
                      <c:pt idx="2">
                        <c:v>25054</c:v>
                      </c:pt>
                      <c:pt idx="3">
                        <c:v>67627</c:v>
                      </c:pt>
                      <c:pt idx="4">
                        <c:v>8270</c:v>
                      </c:pt>
                      <c:pt idx="5">
                        <c:v>30211</c:v>
                      </c:pt>
                      <c:pt idx="6">
                        <c:v>5377</c:v>
                      </c:pt>
                      <c:pt idx="7">
                        <c:v>15403</c:v>
                      </c:pt>
                      <c:pt idx="8">
                        <c:v>6235</c:v>
                      </c:pt>
                      <c:pt idx="9">
                        <c:v>27001</c:v>
                      </c:pt>
                      <c:pt idx="10">
                        <c:v>4352</c:v>
                      </c:pt>
                    </c:numCache>
                  </c:numRef>
                </c:val>
              </c15:ser>
            </c15:filteredBarSeries>
          </c:ext>
        </c:extLst>
      </c:barChart>
      <c:catAx>
        <c:axId val="329344846"/>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59249999"/>
        <c:crosses val="autoZero"/>
        <c:auto val="1"/>
        <c:lblAlgn val="ctr"/>
        <c:lblOffset val="100"/>
        <c:noMultiLvlLbl val="0"/>
      </c:catAx>
      <c:valAx>
        <c:axId val="459249999"/>
        <c:scaling>
          <c:orientation val="minMax"/>
        </c:scaling>
        <c:delete val="0"/>
        <c:axPos val="l"/>
        <c:majorGridlines>
          <c:spPr>
            <a:ln w="9525" cap="flat" cmpd="sng" algn="ctr">
              <a:noFill/>
              <a:round/>
            </a:ln>
            <a:effectLst/>
          </c:spPr>
        </c:majorGridlines>
        <c:numFmt formatCode="0_ "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29344846"/>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191944444444444"/>
          <c:y val="0.0271865498121982"/>
          <c:w val="0.600694444444444"/>
          <c:h val="0.0595600071543552"/>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工作日早晚高峰流量对比</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manualLayout>
          <c:xMode val="edge"/>
          <c:yMode val="edge"/>
          <c:x val="0.314997137950773"/>
          <c:y val="0.0171575636259651"/>
        </c:manualLayout>
      </c:layout>
      <c:overlay val="0"/>
      <c:spPr>
        <a:noFill/>
        <a:ln>
          <a:noFill/>
        </a:ln>
        <a:effectLst/>
      </c:spPr>
    </c:title>
    <c:autoTitleDeleted val="0"/>
    <c:plotArea>
      <c:layout>
        <c:manualLayout>
          <c:layoutTarget val="inner"/>
          <c:xMode val="edge"/>
          <c:yMode val="edge"/>
          <c:x val="0.086090440755581"/>
          <c:y val="0.23684586788676"/>
          <c:w val="0.888723526044648"/>
          <c:h val="0.595295967972548"/>
        </c:manualLayout>
      </c:layout>
      <c:barChart>
        <c:barDir val="col"/>
        <c:grouping val="clustered"/>
        <c:varyColors val="0"/>
        <c:ser>
          <c:idx val="0"/>
          <c:order val="0"/>
          <c:tx>
            <c:strRef>
              <c:f>水东路!$G$77</c:f>
              <c:strCache>
                <c:ptCount val="1"/>
                <c:pt idx="0">
                  <c:v>开通前早高峰流量</c:v>
                </c:pt>
              </c:strCache>
            </c:strRef>
          </c:tx>
          <c:spPr>
            <a:solidFill>
              <a:srgbClr val="5B9BD5"/>
            </a:solidFill>
            <a:ln>
              <a:noFill/>
            </a:ln>
            <a:effectLst/>
          </c:spPr>
          <c:invertIfNegative val="0"/>
          <c:dLbls>
            <c:delete val="1"/>
          </c:dLbls>
          <c:cat>
            <c:strRef>
              <c:f>水东路!$F$78:$F$87</c:f>
              <c:strCache>
                <c:ptCount val="10"/>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strCache>
            </c:strRef>
          </c:cat>
          <c:val>
            <c:numRef>
              <c:f>水东路!$G$78:$G$87</c:f>
              <c:numCache>
                <c:formatCode>General</c:formatCode>
                <c:ptCount val="10"/>
                <c:pt idx="0">
                  <c:v>290</c:v>
                </c:pt>
                <c:pt idx="1">
                  <c:v>1105</c:v>
                </c:pt>
                <c:pt idx="2">
                  <c:v>709</c:v>
                </c:pt>
                <c:pt idx="3">
                  <c:v>3035</c:v>
                </c:pt>
                <c:pt idx="4">
                  <c:v>198</c:v>
                </c:pt>
                <c:pt idx="5">
                  <c:v>882</c:v>
                </c:pt>
                <c:pt idx="6">
                  <c:v>168</c:v>
                </c:pt>
                <c:pt idx="7">
                  <c:v>623</c:v>
                </c:pt>
                <c:pt idx="8">
                  <c:v>228</c:v>
                </c:pt>
                <c:pt idx="9">
                  <c:v>1411</c:v>
                </c:pt>
              </c:numCache>
            </c:numRef>
          </c:val>
        </c:ser>
        <c:ser>
          <c:idx val="1"/>
          <c:order val="1"/>
          <c:tx>
            <c:strRef>
              <c:f>水东路!$H$77</c:f>
              <c:strCache>
                <c:ptCount val="1"/>
                <c:pt idx="0">
                  <c:v>开通前晚高峰流量</c:v>
                </c:pt>
              </c:strCache>
            </c:strRef>
          </c:tx>
          <c:spPr>
            <a:solidFill>
              <a:srgbClr val="ED7D31"/>
            </a:solidFill>
            <a:ln>
              <a:noFill/>
            </a:ln>
            <a:effectLst/>
          </c:spPr>
          <c:invertIfNegative val="0"/>
          <c:dLbls>
            <c:delete val="1"/>
          </c:dLbls>
          <c:cat>
            <c:strRef>
              <c:f>水东路!$F$78:$F$87</c:f>
              <c:strCache>
                <c:ptCount val="10"/>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strCache>
            </c:strRef>
          </c:cat>
          <c:val>
            <c:numRef>
              <c:f>水东路!$H$78:$H$87</c:f>
              <c:numCache>
                <c:formatCode>General</c:formatCode>
                <c:ptCount val="10"/>
                <c:pt idx="0">
                  <c:v>405</c:v>
                </c:pt>
                <c:pt idx="1">
                  <c:v>1470</c:v>
                </c:pt>
                <c:pt idx="2">
                  <c:v>883</c:v>
                </c:pt>
                <c:pt idx="3">
                  <c:v>3649</c:v>
                </c:pt>
                <c:pt idx="4">
                  <c:v>243</c:v>
                </c:pt>
                <c:pt idx="5">
                  <c:v>1027</c:v>
                </c:pt>
                <c:pt idx="6">
                  <c:v>238</c:v>
                </c:pt>
                <c:pt idx="7">
                  <c:v>744</c:v>
                </c:pt>
                <c:pt idx="8">
                  <c:v>303</c:v>
                </c:pt>
                <c:pt idx="9">
                  <c:v>1614</c:v>
                </c:pt>
              </c:numCache>
            </c:numRef>
          </c:val>
        </c:ser>
        <c:ser>
          <c:idx val="2"/>
          <c:order val="2"/>
          <c:tx>
            <c:strRef>
              <c:f>水东路!$I$77</c:f>
              <c:strCache>
                <c:ptCount val="1"/>
                <c:pt idx="0">
                  <c:v>开通后早高峰流量</c:v>
                </c:pt>
              </c:strCache>
            </c:strRef>
          </c:tx>
          <c:spPr>
            <a:solidFill>
              <a:srgbClr val="A5A5A5"/>
            </a:solidFill>
            <a:ln>
              <a:noFill/>
            </a:ln>
            <a:effectLst/>
          </c:spPr>
          <c:invertIfNegative val="0"/>
          <c:dLbls>
            <c:delete val="1"/>
          </c:dLbls>
          <c:cat>
            <c:strRef>
              <c:f>水东路!$F$78:$F$87</c:f>
              <c:strCache>
                <c:ptCount val="10"/>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strCache>
            </c:strRef>
          </c:cat>
          <c:val>
            <c:numRef>
              <c:f>水东路!$I$78:$I$87</c:f>
              <c:numCache>
                <c:formatCode>General</c:formatCode>
                <c:ptCount val="10"/>
                <c:pt idx="0">
                  <c:v>383</c:v>
                </c:pt>
                <c:pt idx="1">
                  <c:v>1022</c:v>
                </c:pt>
                <c:pt idx="2">
                  <c:v>949</c:v>
                </c:pt>
                <c:pt idx="3">
                  <c:v>2713</c:v>
                </c:pt>
                <c:pt idx="4">
                  <c:v>369</c:v>
                </c:pt>
                <c:pt idx="5">
                  <c:v>1266</c:v>
                </c:pt>
                <c:pt idx="6">
                  <c:v>187</c:v>
                </c:pt>
                <c:pt idx="7">
                  <c:v>589</c:v>
                </c:pt>
                <c:pt idx="8">
                  <c:v>241</c:v>
                </c:pt>
                <c:pt idx="9">
                  <c:v>1074</c:v>
                </c:pt>
              </c:numCache>
            </c:numRef>
          </c:val>
        </c:ser>
        <c:ser>
          <c:idx val="3"/>
          <c:order val="3"/>
          <c:tx>
            <c:strRef>
              <c:f>水东路!$J$77</c:f>
              <c:strCache>
                <c:ptCount val="1"/>
                <c:pt idx="0">
                  <c:v>开通后晚高峰流量</c:v>
                </c:pt>
              </c:strCache>
            </c:strRef>
          </c:tx>
          <c:spPr>
            <a:solidFill>
              <a:srgbClr val="FFC000"/>
            </a:solidFill>
            <a:ln>
              <a:noFill/>
            </a:ln>
            <a:effectLst/>
          </c:spPr>
          <c:invertIfNegative val="0"/>
          <c:dLbls>
            <c:delete val="1"/>
          </c:dLbls>
          <c:cat>
            <c:strRef>
              <c:f>水东路!$F$78:$F$87</c:f>
              <c:strCache>
                <c:ptCount val="10"/>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strCache>
            </c:strRef>
          </c:cat>
          <c:val>
            <c:numRef>
              <c:f>水东路!$J$78:$J$87</c:f>
              <c:numCache>
                <c:formatCode>General</c:formatCode>
                <c:ptCount val="10"/>
                <c:pt idx="0">
                  <c:v>556</c:v>
                </c:pt>
                <c:pt idx="1">
                  <c:v>1376</c:v>
                </c:pt>
                <c:pt idx="2">
                  <c:v>1245</c:v>
                </c:pt>
                <c:pt idx="3">
                  <c:v>3667</c:v>
                </c:pt>
                <c:pt idx="4">
                  <c:v>422</c:v>
                </c:pt>
                <c:pt idx="5">
                  <c:v>1509</c:v>
                </c:pt>
                <c:pt idx="6">
                  <c:v>276</c:v>
                </c:pt>
                <c:pt idx="7">
                  <c:v>851</c:v>
                </c:pt>
                <c:pt idx="8">
                  <c:v>364</c:v>
                </c:pt>
                <c:pt idx="9">
                  <c:v>1283</c:v>
                </c:pt>
              </c:numCache>
            </c:numRef>
          </c:val>
        </c:ser>
        <c:dLbls>
          <c:showLegendKey val="0"/>
          <c:showVal val="0"/>
          <c:showCatName val="0"/>
          <c:showSerName val="0"/>
          <c:showPercent val="0"/>
          <c:showBubbleSize val="0"/>
        </c:dLbls>
        <c:gapWidth val="219"/>
        <c:overlap val="-27"/>
        <c:axId val="868972761"/>
        <c:axId val="605798481"/>
      </c:barChart>
      <c:catAx>
        <c:axId val="868972761"/>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05798481"/>
        <c:crosses val="autoZero"/>
        <c:auto val="1"/>
        <c:lblAlgn val="ctr"/>
        <c:lblOffset val="100"/>
        <c:noMultiLvlLbl val="0"/>
      </c:catAx>
      <c:valAx>
        <c:axId val="605798481"/>
        <c:scaling>
          <c:orientation val="minMax"/>
        </c:scaling>
        <c:delete val="0"/>
        <c:axPos val="l"/>
        <c:majorGridlines>
          <c:spPr>
            <a:ln w="9525" cap="flat" cmpd="sng" algn="ctr">
              <a:noFill/>
              <a:round/>
            </a:ln>
            <a:effectLst/>
          </c:spPr>
        </c:majorGridlines>
        <c:numFmt formatCode="General"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68972761"/>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0404121350887235"/>
          <c:y val="0.115241635687732"/>
          <c:w val="0.89582140812822"/>
          <c:h val="0.0554761223906205"/>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周末早晚高峰流量对比</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overlay val="0"/>
      <c:spPr>
        <a:noFill/>
        <a:ln>
          <a:noFill/>
        </a:ln>
        <a:effectLst/>
      </c:spPr>
    </c:title>
    <c:autoTitleDeleted val="0"/>
    <c:plotArea>
      <c:layout>
        <c:manualLayout>
          <c:layoutTarget val="inner"/>
          <c:xMode val="edge"/>
          <c:yMode val="edge"/>
          <c:x val="0.0846116739025567"/>
          <c:y val="0.249141876430206"/>
          <c:w val="0.885962373371925"/>
          <c:h val="0.582808924485126"/>
        </c:manualLayout>
      </c:layout>
      <c:barChart>
        <c:barDir val="col"/>
        <c:grouping val="clustered"/>
        <c:varyColors val="0"/>
        <c:ser>
          <c:idx val="0"/>
          <c:order val="0"/>
          <c:tx>
            <c:strRef>
              <c:f>[table0_14条道路每月工作日周末节假日流量_2017年1月_11月_23g.xlsx]水东路!$G$96</c:f>
              <c:strCache>
                <c:ptCount val="1"/>
                <c:pt idx="0">
                  <c:v>开通前早高峰流量</c:v>
                </c:pt>
              </c:strCache>
            </c:strRef>
          </c:tx>
          <c:spPr>
            <a:solidFill>
              <a:srgbClr val="5B9BD5"/>
            </a:solidFill>
            <a:ln>
              <a:noFill/>
            </a:ln>
            <a:effectLst/>
          </c:spPr>
          <c:invertIfNegative val="0"/>
          <c:dLbls>
            <c:delete val="1"/>
          </c:dLbls>
          <c:cat>
            <c:strRef>
              <c:f>[table0_14条道路每月工作日周末节假日流量_2017年1月_11月_23g.xlsx]水东路!$F$97:$F$106</c:f>
              <c:strCache>
                <c:ptCount val="10"/>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strCache>
            </c:strRef>
          </c:cat>
          <c:val>
            <c:numRef>
              <c:f>[table0_14条道路每月工作日周末节假日流量_2017年1月_11月_23g.xlsx]水东路!$G$97:$G$106</c:f>
              <c:numCache>
                <c:formatCode>General</c:formatCode>
                <c:ptCount val="10"/>
                <c:pt idx="0">
                  <c:v>265</c:v>
                </c:pt>
                <c:pt idx="1">
                  <c:v>968</c:v>
                </c:pt>
                <c:pt idx="2">
                  <c:v>581</c:v>
                </c:pt>
                <c:pt idx="3">
                  <c:v>3243</c:v>
                </c:pt>
                <c:pt idx="4">
                  <c:v>164</c:v>
                </c:pt>
                <c:pt idx="5">
                  <c:v>673</c:v>
                </c:pt>
                <c:pt idx="6">
                  <c:v>159</c:v>
                </c:pt>
                <c:pt idx="7">
                  <c:v>616</c:v>
                </c:pt>
                <c:pt idx="8">
                  <c:v>215</c:v>
                </c:pt>
                <c:pt idx="9">
                  <c:v>1258</c:v>
                </c:pt>
              </c:numCache>
            </c:numRef>
          </c:val>
        </c:ser>
        <c:ser>
          <c:idx val="1"/>
          <c:order val="1"/>
          <c:tx>
            <c:strRef>
              <c:f>[table0_14条道路每月工作日周末节假日流量_2017年1月_11月_23g.xlsx]水东路!$H$96</c:f>
              <c:strCache>
                <c:ptCount val="1"/>
                <c:pt idx="0">
                  <c:v>开通前晚高峰流量</c:v>
                </c:pt>
              </c:strCache>
            </c:strRef>
          </c:tx>
          <c:spPr>
            <a:solidFill>
              <a:srgbClr val="ED7D31"/>
            </a:solidFill>
            <a:ln>
              <a:noFill/>
            </a:ln>
            <a:effectLst/>
          </c:spPr>
          <c:invertIfNegative val="0"/>
          <c:dLbls>
            <c:delete val="1"/>
          </c:dLbls>
          <c:cat>
            <c:strRef>
              <c:f>[table0_14条道路每月工作日周末节假日流量_2017年1月_11月_23g.xlsx]水东路!$F$97:$F$106</c:f>
              <c:strCache>
                <c:ptCount val="10"/>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strCache>
            </c:strRef>
          </c:cat>
          <c:val>
            <c:numRef>
              <c:f>[table0_14条道路每月工作日周末节假日流量_2017年1月_11月_23g.xlsx]水东路!$H$97:$H$106</c:f>
              <c:numCache>
                <c:formatCode>General</c:formatCode>
                <c:ptCount val="10"/>
                <c:pt idx="0">
                  <c:v>344</c:v>
                </c:pt>
                <c:pt idx="1">
                  <c:v>1260</c:v>
                </c:pt>
                <c:pt idx="2">
                  <c:v>730</c:v>
                </c:pt>
                <c:pt idx="3">
                  <c:v>3770</c:v>
                </c:pt>
                <c:pt idx="4">
                  <c:v>194</c:v>
                </c:pt>
                <c:pt idx="5">
                  <c:v>913</c:v>
                </c:pt>
                <c:pt idx="6">
                  <c:v>202</c:v>
                </c:pt>
                <c:pt idx="7">
                  <c:v>753</c:v>
                </c:pt>
                <c:pt idx="8">
                  <c:v>265</c:v>
                </c:pt>
                <c:pt idx="9">
                  <c:v>1409</c:v>
                </c:pt>
              </c:numCache>
            </c:numRef>
          </c:val>
        </c:ser>
        <c:ser>
          <c:idx val="2"/>
          <c:order val="2"/>
          <c:tx>
            <c:strRef>
              <c:f>[table0_14条道路每月工作日周末节假日流量_2017年1月_11月_23g.xlsx]水东路!$I$96</c:f>
              <c:strCache>
                <c:ptCount val="1"/>
                <c:pt idx="0">
                  <c:v>开通后早高峰流量</c:v>
                </c:pt>
              </c:strCache>
            </c:strRef>
          </c:tx>
          <c:spPr>
            <a:solidFill>
              <a:srgbClr val="A5A5A5"/>
            </a:solidFill>
            <a:ln>
              <a:noFill/>
            </a:ln>
            <a:effectLst/>
          </c:spPr>
          <c:invertIfNegative val="0"/>
          <c:dLbls>
            <c:delete val="1"/>
          </c:dLbls>
          <c:cat>
            <c:strRef>
              <c:f>[table0_14条道路每月工作日周末节假日流量_2017年1月_11月_23g.xlsx]水东路!$F$97:$F$106</c:f>
              <c:strCache>
                <c:ptCount val="10"/>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strCache>
            </c:strRef>
          </c:cat>
          <c:val>
            <c:numRef>
              <c:f>[table0_14条道路每月工作日周末节假日流量_2017年1月_11月_23g.xlsx]水东路!$I$97:$I$106</c:f>
              <c:numCache>
                <c:formatCode>General</c:formatCode>
                <c:ptCount val="10"/>
                <c:pt idx="0">
                  <c:v>369</c:v>
                </c:pt>
                <c:pt idx="1">
                  <c:v>939</c:v>
                </c:pt>
                <c:pt idx="2">
                  <c:v>890</c:v>
                </c:pt>
                <c:pt idx="3">
                  <c:v>2882</c:v>
                </c:pt>
                <c:pt idx="4">
                  <c:v>325</c:v>
                </c:pt>
                <c:pt idx="5">
                  <c:v>995</c:v>
                </c:pt>
                <c:pt idx="6">
                  <c:v>185</c:v>
                </c:pt>
                <c:pt idx="7">
                  <c:v>599</c:v>
                </c:pt>
                <c:pt idx="8">
                  <c:v>229</c:v>
                </c:pt>
                <c:pt idx="9">
                  <c:v>1007</c:v>
                </c:pt>
              </c:numCache>
            </c:numRef>
          </c:val>
        </c:ser>
        <c:ser>
          <c:idx val="3"/>
          <c:order val="3"/>
          <c:tx>
            <c:strRef>
              <c:f>[table0_14条道路每月工作日周末节假日流量_2017年1月_11月_23g.xlsx]水东路!$J$96</c:f>
              <c:strCache>
                <c:ptCount val="1"/>
                <c:pt idx="0">
                  <c:v>开通后晚高峰流量</c:v>
                </c:pt>
              </c:strCache>
            </c:strRef>
          </c:tx>
          <c:spPr>
            <a:solidFill>
              <a:srgbClr val="FFC000"/>
            </a:solidFill>
            <a:ln>
              <a:noFill/>
            </a:ln>
            <a:effectLst/>
          </c:spPr>
          <c:invertIfNegative val="0"/>
          <c:dLbls>
            <c:delete val="1"/>
          </c:dLbls>
          <c:cat>
            <c:strRef>
              <c:f>[table0_14条道路每月工作日周末节假日流量_2017年1月_11月_23g.xlsx]水东路!$F$97:$F$106</c:f>
              <c:strCache>
                <c:ptCount val="10"/>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strCache>
            </c:strRef>
          </c:cat>
          <c:val>
            <c:numRef>
              <c:f>[table0_14条道路每月工作日周末节假日流量_2017年1月_11月_23g.xlsx]水东路!$J$97:$J$106</c:f>
              <c:numCache>
                <c:formatCode>General</c:formatCode>
                <c:ptCount val="10"/>
                <c:pt idx="0">
                  <c:v>466</c:v>
                </c:pt>
                <c:pt idx="1">
                  <c:v>1106</c:v>
                </c:pt>
                <c:pt idx="2">
                  <c:v>1007</c:v>
                </c:pt>
                <c:pt idx="3">
                  <c:v>3508</c:v>
                </c:pt>
                <c:pt idx="4">
                  <c:v>347</c:v>
                </c:pt>
                <c:pt idx="5">
                  <c:v>1188</c:v>
                </c:pt>
                <c:pt idx="6">
                  <c:v>229</c:v>
                </c:pt>
                <c:pt idx="7">
                  <c:v>756</c:v>
                </c:pt>
                <c:pt idx="8">
                  <c:v>286</c:v>
                </c:pt>
                <c:pt idx="9">
                  <c:v>1066</c:v>
                </c:pt>
              </c:numCache>
            </c:numRef>
          </c:val>
        </c:ser>
        <c:dLbls>
          <c:showLegendKey val="0"/>
          <c:showVal val="0"/>
          <c:showCatName val="0"/>
          <c:showSerName val="0"/>
          <c:showPercent val="0"/>
          <c:showBubbleSize val="0"/>
        </c:dLbls>
        <c:gapWidth val="219"/>
        <c:overlap val="-27"/>
        <c:axId val="363298240"/>
        <c:axId val="307165600"/>
      </c:barChart>
      <c:catAx>
        <c:axId val="363298240"/>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07165600"/>
        <c:crosses val="autoZero"/>
        <c:auto val="1"/>
        <c:lblAlgn val="ctr"/>
        <c:lblOffset val="100"/>
        <c:noMultiLvlLbl val="0"/>
      </c:catAx>
      <c:valAx>
        <c:axId val="307165600"/>
        <c:scaling>
          <c:orientation val="minMax"/>
        </c:scaling>
        <c:delete val="0"/>
        <c:axPos val="l"/>
        <c:majorGridlines>
          <c:spPr>
            <a:ln w="9525" cap="flat" cmpd="sng" algn="ctr">
              <a:noFill/>
              <a:round/>
            </a:ln>
            <a:effectLst/>
          </c:spPr>
        </c:majorGridlines>
        <c:numFmt formatCode="General"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900" b="0" i="0" u="none" strike="noStrike" kern="1200" baseline="0">
                <a:solidFill>
                  <a:sysClr val="windowText" lastClr="000000">
                    <a:lumMod val="65000"/>
                    <a:lumOff val="35000"/>
                  </a:sysClr>
                </a:solidFill>
                <a:latin typeface="Calibri" panose="020F0502020204030204" pitchFamily="34" charset="0"/>
                <a:ea typeface="宋体" panose="02010600030101010101" pitchFamily="2" charset="-122"/>
                <a:cs typeface="+mn-ea"/>
              </a:defRPr>
            </a:pPr>
          </a:p>
        </c:txPr>
        <c:crossAx val="363298240"/>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00381679389312977"/>
          <c:y val="0.0864745897816869"/>
          <c:w val="0.99236641221374"/>
          <c:h val="0.114188388625592"/>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191199146009"/>
          <c:y val="0.210091969800961"/>
          <c:w val="0.667175898469932"/>
          <c:h val="0.772129032258065"/>
        </c:manualLayout>
      </c:layout>
      <c:pieChart>
        <c:varyColors val="1"/>
        <c:ser>
          <c:idx val="0"/>
          <c:order val="0"/>
          <c:spPr/>
          <c:explosion val="0"/>
          <c:dPt>
            <c:idx val="0"/>
            <c:bubble3D val="0"/>
            <c:spPr>
              <a:solidFill>
                <a:srgbClr val="5B9BD5"/>
              </a:solidFill>
              <a:ln w="19050">
                <a:solidFill>
                  <a:sysClr val="window" lastClr="FFFFFF"/>
                </a:solidFill>
              </a:ln>
              <a:effectLst/>
            </c:spPr>
          </c:dPt>
          <c:dPt>
            <c:idx val="1"/>
            <c:bubble3D val="0"/>
            <c:spPr>
              <a:solidFill>
                <a:srgbClr val="ED7D31"/>
              </a:solidFill>
              <a:ln w="19050">
                <a:solidFill>
                  <a:sysClr val="window" lastClr="FFFFFF"/>
                </a:solidFill>
              </a:ln>
              <a:effectLst/>
            </c:spPr>
          </c:dPt>
          <c:dPt>
            <c:idx val="2"/>
            <c:bubble3D val="0"/>
            <c:spPr>
              <a:solidFill>
                <a:srgbClr val="A5A5A5"/>
              </a:solidFill>
              <a:ln w="19050">
                <a:solidFill>
                  <a:sysClr val="window" lastClr="FFFFFF"/>
                </a:solidFill>
              </a:ln>
              <a:effectLst/>
            </c:spPr>
          </c:dPt>
          <c:dPt>
            <c:idx val="3"/>
            <c:bubble3D val="0"/>
            <c:spPr>
              <a:solidFill>
                <a:srgbClr val="FFC000"/>
              </a:solidFill>
              <a:ln w="19050">
                <a:solidFill>
                  <a:sysClr val="window" lastClr="FFFFFF"/>
                </a:solidFill>
              </a:ln>
              <a:effectLst/>
            </c:spPr>
          </c:dPt>
          <c:dPt>
            <c:idx val="4"/>
            <c:bubble3D val="0"/>
            <c:spPr>
              <a:solidFill>
                <a:srgbClr val="4472C4"/>
              </a:solidFill>
              <a:ln w="19050">
                <a:solidFill>
                  <a:sysClr val="window" lastClr="FFFFFF"/>
                </a:solidFill>
              </a:ln>
              <a:effectLst/>
            </c:spPr>
          </c:dPt>
          <c:dLbls>
            <c:dLbl>
              <c:idx val="0"/>
              <c:layout>
                <c:manualLayout>
                  <c:x val="0.0542096005411401"/>
                  <c:y val="0.0219505750310935"/>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
              <c:layout>
                <c:manualLayout>
                  <c:x val="0.00377120376852856"/>
                  <c:y val="0.00324046696108763"/>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2"/>
              <c:layout>
                <c:manualLayout>
                  <c:x val="-0.0683024772809565"/>
                  <c:y val="-0.0521572802193571"/>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3"/>
              <c:layout>
                <c:manualLayout>
                  <c:x val="0.00297930847408928"/>
                  <c:y val="0.00848502071867968"/>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4"/>
              <c:layout>
                <c:manualLayout>
                  <c:x val="-0.0383393889219184"/>
                  <c:y val="0.0225859250992968"/>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bestFit"/>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ysClr val="windowText" lastClr="000000">
                          <a:lumMod val="35000"/>
                          <a:lumOff val="65000"/>
                        </a:sysClr>
                      </a:solidFill>
                      <a:round/>
                    </a:ln>
                    <a:effectLst/>
                  </c:spPr>
                </c15:leaderLines>
              </c:ext>
            </c:extLst>
          </c:dLbls>
          <c:cat>
            <c:strRef>
              <c:f>([报告图表展示.xlsx]重点区域!$B$6:$B$7,[报告图表展示.xlsx]重点区域!$B$9,[报告图表展示.xlsx]重点区域!$B$15:$B$16)</c:f>
              <c:strCache>
                <c:ptCount val="5"/>
                <c:pt idx="0">
                  <c:v>乌当区</c:v>
                </c:pt>
                <c:pt idx="1">
                  <c:v>云岩区</c:v>
                </c:pt>
                <c:pt idx="2">
                  <c:v>南明区</c:v>
                </c:pt>
                <c:pt idx="3">
                  <c:v>观山湖区</c:v>
                </c:pt>
                <c:pt idx="4">
                  <c:v>其他</c:v>
                </c:pt>
              </c:strCache>
            </c:strRef>
          </c:cat>
          <c:val>
            <c:numRef>
              <c:f>([报告图表展示.xlsx]重点区域!$C$6:$C$7,[报告图表展示.xlsx]重点区域!$C$9,[报告图表展示.xlsx]重点区域!$C$15:$C$16)</c:f>
              <c:numCache>
                <c:formatCode>General</c:formatCode>
                <c:ptCount val="5"/>
                <c:pt idx="0">
                  <c:v>30.32</c:v>
                </c:pt>
                <c:pt idx="1">
                  <c:v>108.64</c:v>
                </c:pt>
                <c:pt idx="2">
                  <c:v>128.88</c:v>
                </c:pt>
                <c:pt idx="3">
                  <c:v>25.44</c:v>
                </c:pt>
                <c:pt idx="4">
                  <c:v>57.48</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4"/>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11244217767762"/>
          <c:y val="0.0447494852436513"/>
          <c:w val="0.561736448819832"/>
          <c:h val="0.0532601235415237"/>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2646920545369"/>
          <c:y val="0.218544545721847"/>
          <c:w val="0.611180065820404"/>
          <c:h val="0.764469273743017"/>
        </c:manualLayout>
      </c:layout>
      <c:pieChart>
        <c:varyColors val="1"/>
        <c:ser>
          <c:idx val="0"/>
          <c:order val="0"/>
          <c:spPr/>
          <c:explosion val="0"/>
          <c:dPt>
            <c:idx val="0"/>
            <c:bubble3D val="0"/>
            <c:spPr>
              <a:solidFill>
                <a:srgbClr val="5B9BD5"/>
              </a:solidFill>
              <a:ln w="19050">
                <a:solidFill>
                  <a:sysClr val="window" lastClr="FFFFFF"/>
                </a:solidFill>
              </a:ln>
              <a:effectLst/>
            </c:spPr>
          </c:dPt>
          <c:dPt>
            <c:idx val="1"/>
            <c:bubble3D val="0"/>
            <c:spPr>
              <a:solidFill>
                <a:srgbClr val="ED7D31"/>
              </a:solidFill>
              <a:ln w="19050">
                <a:solidFill>
                  <a:sysClr val="window" lastClr="FFFFFF"/>
                </a:solidFill>
              </a:ln>
              <a:effectLst/>
            </c:spPr>
          </c:dPt>
          <c:dPt>
            <c:idx val="2"/>
            <c:bubble3D val="0"/>
            <c:spPr>
              <a:solidFill>
                <a:srgbClr val="A5A5A5"/>
              </a:solidFill>
              <a:ln w="19050">
                <a:solidFill>
                  <a:sysClr val="window" lastClr="FFFFFF"/>
                </a:solidFill>
              </a:ln>
              <a:effectLst/>
            </c:spPr>
          </c:dPt>
          <c:dPt>
            <c:idx val="3"/>
            <c:bubble3D val="0"/>
            <c:spPr>
              <a:solidFill>
                <a:srgbClr val="FFC000"/>
              </a:solidFill>
              <a:ln w="19050">
                <a:solidFill>
                  <a:sysClr val="window" lastClr="FFFFFF"/>
                </a:solidFill>
              </a:ln>
              <a:effectLst/>
            </c:spPr>
          </c:dPt>
          <c:dPt>
            <c:idx val="4"/>
            <c:bubble3D val="0"/>
            <c:spPr>
              <a:solidFill>
                <a:srgbClr val="4472C4"/>
              </a:solidFill>
              <a:ln w="19050">
                <a:solidFill>
                  <a:sysClr val="window" lastClr="FFFFFF"/>
                </a:solidFill>
              </a:ln>
              <a:effectLst/>
            </c:spPr>
          </c:dPt>
          <c:dLbls>
            <c:dLbl>
              <c:idx val="0"/>
              <c:layout>
                <c:manualLayout>
                  <c:x val="0.0558680568630101"/>
                  <c:y val="0.0160733535933923"/>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
              <c:layout>
                <c:manualLayout>
                  <c:x val="0.000223675811452337"/>
                  <c:y val="0.0149127471366927"/>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2"/>
              <c:layout>
                <c:manualLayout>
                  <c:x val="-0.111075973178075"/>
                  <c:y val="-0.054636012420497"/>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3"/>
              <c:layout>
                <c:manualLayout>
                  <c:x val="-0.000255943678845429"/>
                  <c:y val="0.00165913472295443"/>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4"/>
              <c:layout>
                <c:manualLayout>
                  <c:x val="-0.0597611133160144"/>
                  <c:y val="0.042374096864706"/>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bestFit"/>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ysClr val="windowText" lastClr="000000">
                          <a:lumMod val="35000"/>
                          <a:lumOff val="65000"/>
                        </a:sysClr>
                      </a:solidFill>
                      <a:round/>
                    </a:ln>
                    <a:effectLst/>
                  </c:spPr>
                </c15:leaderLines>
              </c:ext>
            </c:extLst>
          </c:dLbls>
          <c:cat>
            <c:strRef>
              <c:f>([报告图表展示.xlsx]重点区域!$B$27:$B$28,[报告图表展示.xlsx]重点区域!$B$30,[报告图表展示.xlsx]重点区域!$B$36:$B$37)</c:f>
              <c:strCache>
                <c:ptCount val="5"/>
                <c:pt idx="0">
                  <c:v>乌当区</c:v>
                </c:pt>
                <c:pt idx="1">
                  <c:v>云岩区</c:v>
                </c:pt>
                <c:pt idx="2">
                  <c:v>南明区</c:v>
                </c:pt>
                <c:pt idx="3">
                  <c:v>观山湖区</c:v>
                </c:pt>
                <c:pt idx="4">
                  <c:v>其他</c:v>
                </c:pt>
              </c:strCache>
            </c:strRef>
          </c:cat>
          <c:val>
            <c:numRef>
              <c:f>([报告图表展示.xlsx]重点区域!$C$27:$C$28,[报告图表展示.xlsx]重点区域!$C$30,[报告图表展示.xlsx]重点区域!$C$36:$C$37)</c:f>
              <c:numCache>
                <c:formatCode>General</c:formatCode>
                <c:ptCount val="5"/>
                <c:pt idx="0">
                  <c:v>38.2</c:v>
                </c:pt>
                <c:pt idx="1">
                  <c:v>154.92</c:v>
                </c:pt>
                <c:pt idx="2">
                  <c:v>207.6</c:v>
                </c:pt>
                <c:pt idx="3">
                  <c:v>55.96</c:v>
                </c:pt>
                <c:pt idx="4">
                  <c:v>88.2</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4"/>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50940291490362"/>
          <c:y val="0.0357247868274037"/>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zh-CN" sz="1400" b="0" i="0" u="none" strike="noStrike" baseline="0" dirty="0" smtClean="0">
                <a:solidFill>
                  <a:srgbClr val="0070C0"/>
                </a:solidFill>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经过中环各区段人口年龄</a:t>
            </a:r>
            <a:r>
              <a:rPr lang="zh-CN" altLang="en-US" sz="1400" b="0" i="0" u="none" strike="noStrike" baseline="0" dirty="0" smtClean="0">
                <a:solidFill>
                  <a:srgbClr val="0070C0"/>
                </a:solidFill>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构成</a:t>
            </a:r>
            <a:endParaRPr lang="zh-CN" altLang="en-US" sz="1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overlay val="0"/>
      <c:spPr>
        <a:noFill/>
        <a:ln>
          <a:noFill/>
        </a:ln>
        <a:effectLst/>
      </c:spPr>
    </c:title>
    <c:autoTitleDeleted val="0"/>
    <c:plotArea>
      <c:layout>
        <c:manualLayout>
          <c:layoutTarget val="inner"/>
          <c:xMode val="edge"/>
          <c:yMode val="edge"/>
          <c:x val="0.089673951639882"/>
          <c:y val="0.150513079489555"/>
          <c:w val="0.889197923633044"/>
          <c:h val="0.746300921102838"/>
        </c:manualLayout>
      </c:layout>
      <c:barChart>
        <c:barDir val="col"/>
        <c:grouping val="clustered"/>
        <c:varyColors val="0"/>
        <c:ser>
          <c:idx val="0"/>
          <c:order val="0"/>
          <c:tx>
            <c:strRef>
              <c:f>Sheet3!$B$1</c:f>
              <c:strCache>
                <c:ptCount val="1"/>
                <c:pt idx="0">
                  <c:v>中环东段</c:v>
                </c:pt>
              </c:strCache>
            </c:strRef>
          </c:tx>
          <c:spPr>
            <a:solidFill>
              <a:schemeClr val="accent1"/>
            </a:solidFill>
            <a:ln>
              <a:noFill/>
            </a:ln>
            <a:effectLst/>
          </c:spPr>
          <c:invertIfNegative val="0"/>
          <c:dLbls>
            <c:delete val="1"/>
          </c:dLbls>
          <c:cat>
            <c:strRef>
              <c:f>Sheet3!$A$2:$A$5</c:f>
              <c:strCache>
                <c:ptCount val="4"/>
                <c:pt idx="0">
                  <c:v>24岁以下</c:v>
                </c:pt>
                <c:pt idx="1">
                  <c:v>24-34岁</c:v>
                </c:pt>
                <c:pt idx="2">
                  <c:v>35-44岁</c:v>
                </c:pt>
                <c:pt idx="3">
                  <c:v>45岁以上</c:v>
                </c:pt>
              </c:strCache>
            </c:strRef>
          </c:cat>
          <c:val>
            <c:numRef>
              <c:f>Sheet3!$B$2:$B$5</c:f>
              <c:numCache>
                <c:formatCode>0%</c:formatCode>
                <c:ptCount val="4"/>
                <c:pt idx="0">
                  <c:v>0.2</c:v>
                </c:pt>
                <c:pt idx="1">
                  <c:v>0.3</c:v>
                </c:pt>
                <c:pt idx="2">
                  <c:v>0.4</c:v>
                </c:pt>
                <c:pt idx="3">
                  <c:v>0.1</c:v>
                </c:pt>
              </c:numCache>
            </c:numRef>
          </c:val>
        </c:ser>
        <c:ser>
          <c:idx val="1"/>
          <c:order val="1"/>
          <c:tx>
            <c:strRef>
              <c:f>Sheet3!$C$1</c:f>
              <c:strCache>
                <c:ptCount val="1"/>
                <c:pt idx="0">
                  <c:v>中环西段</c:v>
                </c:pt>
              </c:strCache>
            </c:strRef>
          </c:tx>
          <c:spPr>
            <a:solidFill>
              <a:schemeClr val="accent2"/>
            </a:solidFill>
            <a:ln>
              <a:noFill/>
            </a:ln>
            <a:effectLst/>
          </c:spPr>
          <c:invertIfNegative val="0"/>
          <c:dLbls>
            <c:delete val="1"/>
          </c:dLbls>
          <c:cat>
            <c:strRef>
              <c:f>Sheet3!$A$2:$A$5</c:f>
              <c:strCache>
                <c:ptCount val="4"/>
                <c:pt idx="0">
                  <c:v>24岁以下</c:v>
                </c:pt>
                <c:pt idx="1">
                  <c:v>24-34岁</c:v>
                </c:pt>
                <c:pt idx="2">
                  <c:v>35-44岁</c:v>
                </c:pt>
                <c:pt idx="3">
                  <c:v>45岁以上</c:v>
                </c:pt>
              </c:strCache>
            </c:strRef>
          </c:cat>
          <c:val>
            <c:numRef>
              <c:f>Sheet3!$C$2:$C$5</c:f>
              <c:numCache>
                <c:formatCode>0%</c:formatCode>
                <c:ptCount val="4"/>
                <c:pt idx="0">
                  <c:v>0.2</c:v>
                </c:pt>
                <c:pt idx="1">
                  <c:v>0.3</c:v>
                </c:pt>
                <c:pt idx="2">
                  <c:v>0.4</c:v>
                </c:pt>
                <c:pt idx="3">
                  <c:v>0.1</c:v>
                </c:pt>
              </c:numCache>
            </c:numRef>
          </c:val>
        </c:ser>
        <c:ser>
          <c:idx val="2"/>
          <c:order val="2"/>
          <c:tx>
            <c:strRef>
              <c:f>Sheet3!$D$1</c:f>
              <c:strCache>
                <c:ptCount val="1"/>
                <c:pt idx="0">
                  <c:v>中环北段</c:v>
                </c:pt>
              </c:strCache>
            </c:strRef>
          </c:tx>
          <c:spPr>
            <a:solidFill>
              <a:schemeClr val="bg2">
                <a:lumMod val="75000"/>
              </a:schemeClr>
            </a:solidFill>
            <a:ln>
              <a:noFill/>
            </a:ln>
            <a:effectLst/>
          </c:spPr>
          <c:invertIfNegative val="0"/>
          <c:dLbls>
            <c:delete val="1"/>
          </c:dLbls>
          <c:cat>
            <c:strRef>
              <c:f>Sheet3!$A$2:$A$5</c:f>
              <c:strCache>
                <c:ptCount val="4"/>
                <c:pt idx="0">
                  <c:v>24岁以下</c:v>
                </c:pt>
                <c:pt idx="1">
                  <c:v>24-34岁</c:v>
                </c:pt>
                <c:pt idx="2">
                  <c:v>35-44岁</c:v>
                </c:pt>
                <c:pt idx="3">
                  <c:v>45岁以上</c:v>
                </c:pt>
              </c:strCache>
            </c:strRef>
          </c:cat>
          <c:val>
            <c:numRef>
              <c:f>Sheet3!$D$2:$D$5</c:f>
              <c:numCache>
                <c:formatCode>0%</c:formatCode>
                <c:ptCount val="4"/>
                <c:pt idx="0">
                  <c:v>0.2</c:v>
                </c:pt>
                <c:pt idx="1">
                  <c:v>0.3</c:v>
                </c:pt>
                <c:pt idx="2">
                  <c:v>0.4</c:v>
                </c:pt>
                <c:pt idx="3">
                  <c:v>0.1</c:v>
                </c:pt>
              </c:numCache>
            </c:numRef>
          </c:val>
        </c:ser>
        <c:ser>
          <c:idx val="3"/>
          <c:order val="3"/>
          <c:tx>
            <c:strRef>
              <c:f>Sheet3!$E$1</c:f>
              <c:strCache>
                <c:ptCount val="1"/>
                <c:pt idx="0">
                  <c:v>中环南段</c:v>
                </c:pt>
              </c:strCache>
            </c:strRef>
          </c:tx>
          <c:spPr>
            <a:solidFill>
              <a:srgbClr val="FFC000"/>
            </a:solidFill>
            <a:ln>
              <a:noFill/>
            </a:ln>
            <a:effectLst/>
          </c:spPr>
          <c:invertIfNegative val="0"/>
          <c:dLbls>
            <c:delete val="1"/>
          </c:dLbls>
          <c:cat>
            <c:strRef>
              <c:f>Sheet3!$A$2:$A$5</c:f>
              <c:strCache>
                <c:ptCount val="4"/>
                <c:pt idx="0">
                  <c:v>24岁以下</c:v>
                </c:pt>
                <c:pt idx="1">
                  <c:v>24-34岁</c:v>
                </c:pt>
                <c:pt idx="2">
                  <c:v>35-44岁</c:v>
                </c:pt>
                <c:pt idx="3">
                  <c:v>45岁以上</c:v>
                </c:pt>
              </c:strCache>
            </c:strRef>
          </c:cat>
          <c:val>
            <c:numRef>
              <c:f>Sheet3!$E$2:$E$5</c:f>
              <c:numCache>
                <c:formatCode>0%</c:formatCode>
                <c:ptCount val="4"/>
                <c:pt idx="0">
                  <c:v>0.2</c:v>
                </c:pt>
                <c:pt idx="1">
                  <c:v>0.3</c:v>
                </c:pt>
                <c:pt idx="2">
                  <c:v>0.4</c:v>
                </c:pt>
                <c:pt idx="3">
                  <c:v>0.1</c:v>
                </c:pt>
              </c:numCache>
            </c:numRef>
          </c:val>
        </c:ser>
        <c:dLbls>
          <c:showLegendKey val="0"/>
          <c:showVal val="0"/>
          <c:showCatName val="0"/>
          <c:showSerName val="0"/>
          <c:showPercent val="0"/>
          <c:showBubbleSize val="0"/>
        </c:dLbls>
        <c:gapWidth val="219"/>
        <c:overlap val="-27"/>
        <c:axId val="-402670288"/>
        <c:axId val="-392163312"/>
      </c:barChart>
      <c:catAx>
        <c:axId val="-402670288"/>
        <c:scaling>
          <c:orientation val="minMax"/>
        </c:scaling>
        <c:delete val="0"/>
        <c:axPos val="b"/>
        <c:numFmt formatCode="General" sourceLinked="1"/>
        <c:majorTickMark val="in"/>
        <c:minorTickMark val="none"/>
        <c:tickLblPos val="nextTo"/>
        <c:spPr>
          <a:noFill/>
          <a:ln w="9525" cap="flat" cmpd="sng" algn="ctr">
            <a:solidFill>
              <a:srgbClr val="0070C0"/>
            </a:solidFill>
            <a:round/>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392163312"/>
        <c:crosses val="autoZero"/>
        <c:auto val="1"/>
        <c:lblAlgn val="ctr"/>
        <c:lblOffset val="100"/>
        <c:noMultiLvlLbl val="0"/>
      </c:catAx>
      <c:valAx>
        <c:axId val="-392163312"/>
        <c:scaling>
          <c:orientation val="minMax"/>
        </c:scaling>
        <c:delete val="0"/>
        <c:axPos val="l"/>
        <c:majorGridlines>
          <c:spPr>
            <a:ln w="9525" cap="flat" cmpd="sng" algn="ctr">
              <a:noFill/>
              <a:round/>
            </a:ln>
            <a:effectLst/>
          </c:spPr>
        </c:majorGridlines>
        <c:numFmt formatCode="0%" sourceLinked="1"/>
        <c:majorTickMark val="in"/>
        <c:minorTickMark val="none"/>
        <c:tickLblPos val="nextTo"/>
        <c:spPr>
          <a:noFill/>
          <a:ln>
            <a:solidFill>
              <a:schemeClr val="accent1"/>
            </a:solidFill>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40267028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Entry>
      <c:legendEntry>
        <c:idx val="1"/>
        <c:txPr>
          <a:bodyPr rot="0" spcFirstLastPara="1"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Entry>
      <c:legendEntry>
        <c:idx val="2"/>
        <c:txPr>
          <a:bodyPr rot="0" spcFirstLastPara="1"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Entry>
      <c:legendEntry>
        <c:idx val="3"/>
        <c:txPr>
          <a:bodyPr rot="0" spcFirstLastPara="1"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Entry>
      <c:layout>
        <c:manualLayout>
          <c:xMode val="edge"/>
          <c:yMode val="edge"/>
          <c:x val="0.221939747643507"/>
          <c:y val="0.116046246519571"/>
        </c:manualLayout>
      </c:layout>
      <c:overlay val="0"/>
      <c:spPr>
        <a:noFill/>
        <a:ln>
          <a:noFill/>
        </a:ln>
        <a:effectLst/>
      </c:spPr>
      <c:txPr>
        <a:bodyPr rot="0" spcFirstLastPara="1"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0" i="0" u="none" strike="noStrike" kern="1200" spc="0" baseline="0">
                <a:solidFill>
                  <a:srgbClr val="0070C0"/>
                </a:solidFill>
                <a:latin typeface="+mn-lt"/>
                <a:ea typeface="+mn-ea"/>
                <a:cs typeface="+mn-cs"/>
              </a:defRPr>
            </a:pPr>
            <a:r>
              <a:rPr lang="zh-CN" altLang="en-US" sz="1200" dirty="0" smtClean="0">
                <a:solidFill>
                  <a:srgbClr val="0070C0"/>
                </a:solidFill>
                <a:latin typeface="微软雅黑" panose="020B0503020204020204" pitchFamily="34" charset="-122"/>
                <a:ea typeface="微软雅黑" panose="020B0503020204020204" pitchFamily="34" charset="-122"/>
              </a:rPr>
              <a:t>通行中环人口性别占比</a:t>
            </a:r>
            <a:endParaRPr lang="zh-CN" altLang="en-US" sz="1200" dirty="0">
              <a:solidFill>
                <a:srgbClr val="0070C0"/>
              </a:solidFill>
              <a:latin typeface="微软雅黑" panose="020B0503020204020204" pitchFamily="34" charset="-122"/>
              <a:ea typeface="微软雅黑" panose="020B0503020204020204" pitchFamily="34" charset="-122"/>
            </a:endParaRPr>
          </a:p>
        </c:rich>
      </c:tx>
      <c:layout/>
      <c:overlay val="0"/>
      <c:spPr>
        <a:noFill/>
        <a:ln>
          <a:noFill/>
        </a:ln>
        <a:effectLst/>
      </c:spPr>
    </c:title>
    <c:autoTitleDeleted val="0"/>
    <c:plotArea>
      <c:layout/>
      <c:pieChart>
        <c:varyColors val="1"/>
        <c:ser>
          <c:idx val="0"/>
          <c:order val="0"/>
          <c:tx>
            <c:strRef>
              <c:f>Sheet3!$B$11</c:f>
              <c:strCache>
                <c:ptCount val="1"/>
                <c:pt idx="0">
                  <c:v>占比</c:v>
                </c:pt>
              </c:strCache>
            </c:strRef>
          </c:tx>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lang="zh-CN" sz="1400" b="0" i="0" u="none" strike="noStrike" kern="1200" baseline="0">
                    <a:solidFill>
                      <a:schemeClr val="bg1"/>
                    </a:solidFill>
                    <a:latin typeface="微软雅黑" panose="020B0503020204020204" pitchFamily="34" charset="-122"/>
                    <a:ea typeface="微软雅黑" panose="020B0503020204020204" pitchFamily="34" charset="-122"/>
                    <a:cs typeface="+mn-cs"/>
                  </a:defRPr>
                </a:pPr>
              </a:p>
            </c:txPr>
            <c:dLblPos val="bestFit"/>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Sheet3!$A$12:$A$13</c:f>
              <c:strCache>
                <c:ptCount val="2"/>
                <c:pt idx="0">
                  <c:v>男</c:v>
                </c:pt>
                <c:pt idx="1">
                  <c:v>女</c:v>
                </c:pt>
              </c:strCache>
            </c:strRef>
          </c:cat>
          <c:val>
            <c:numRef>
              <c:f>Sheet3!$B$12:$B$13</c:f>
              <c:numCache>
                <c:formatCode>0%</c:formatCode>
                <c:ptCount val="2"/>
                <c:pt idx="0">
                  <c:v>0.6</c:v>
                </c:pt>
                <c:pt idx="1">
                  <c:v>0.4</c:v>
                </c:pt>
              </c:numCache>
            </c:numRef>
          </c:val>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14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2017</a:t>
            </a:r>
            <a:r>
              <a:rPr lang="zh-CN" altLang="en-US" sz="14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年中环</a:t>
            </a:r>
            <a:r>
              <a:rPr lang="en-US" altLang="zh-CN" sz="14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BRT</a:t>
            </a:r>
            <a:r>
              <a:rPr lang="zh-CN" altLang="en-US" sz="14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公交指数分布</a:t>
            </a:r>
            <a:endParaRPr lang="zh-CN" altLang="en-US" sz="14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overlay val="0"/>
      <c:spPr>
        <a:noFill/>
        <a:ln>
          <a:noFill/>
        </a:ln>
        <a:effectLst/>
      </c:spPr>
    </c:title>
    <c:autoTitleDeleted val="0"/>
    <c:plotArea>
      <c:layout>
        <c:manualLayout>
          <c:layoutTarget val="inner"/>
          <c:xMode val="edge"/>
          <c:yMode val="edge"/>
          <c:x val="0.0515161886508317"/>
          <c:y val="0.16930758988016"/>
          <c:w val="0.832254089944555"/>
          <c:h val="0.641131824234354"/>
        </c:manualLayout>
      </c:layout>
      <c:lineChart>
        <c:grouping val="standard"/>
        <c:varyColors val="0"/>
        <c:ser>
          <c:idx val="0"/>
          <c:order val="0"/>
          <c:tx>
            <c:strRef>
              <c:f>[图表.xlsx]BRT!$A$67</c:f>
              <c:strCache>
                <c:ptCount val="1"/>
                <c:pt idx="0">
                  <c:v>B1路</c:v>
                </c:pt>
              </c:strCache>
            </c:strRef>
          </c:tx>
          <c:spPr>
            <a:ln w="28575" cap="rnd">
              <a:solidFill>
                <a:srgbClr val="5B9BD5"/>
              </a:solidFill>
              <a:round/>
            </a:ln>
            <a:effectLst/>
          </c:spPr>
          <c:marker>
            <c:symbol val="circle"/>
            <c:size val="5"/>
            <c:spPr>
              <a:solidFill>
                <a:srgbClr val="5B9BD5"/>
              </a:solidFill>
              <a:ln w="9525">
                <a:solidFill>
                  <a:srgbClr val="5B9BD5"/>
                </a:solidFill>
              </a:ln>
              <a:effectLst/>
            </c:spPr>
          </c:marker>
          <c:dLbls>
            <c:delete val="1"/>
          </c:dLbls>
          <c:cat>
            <c:strRef>
              <c:f>[图表.xlsx]BRT!$B$66:$M$66</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[图表.xlsx]BRT!$B$67:$M$67</c:f>
              <c:numCache>
                <c:formatCode>General</c:formatCode>
                <c:ptCount val="12"/>
                <c:pt idx="0">
                  <c:v>1.1</c:v>
                </c:pt>
                <c:pt idx="1">
                  <c:v>1.2</c:v>
                </c:pt>
                <c:pt idx="2">
                  <c:v>1</c:v>
                </c:pt>
                <c:pt idx="3">
                  <c:v>1.1</c:v>
                </c:pt>
                <c:pt idx="4">
                  <c:v>1.3</c:v>
                </c:pt>
                <c:pt idx="5">
                  <c:v>1.4</c:v>
                </c:pt>
                <c:pt idx="6">
                  <c:v>1.2</c:v>
                </c:pt>
                <c:pt idx="7">
                  <c:v>1</c:v>
                </c:pt>
                <c:pt idx="8">
                  <c:v>1.1</c:v>
                </c:pt>
                <c:pt idx="9">
                  <c:v>1.2</c:v>
                </c:pt>
                <c:pt idx="10">
                  <c:v>1.4</c:v>
                </c:pt>
                <c:pt idx="11">
                  <c:v>1.1</c:v>
                </c:pt>
              </c:numCache>
            </c:numRef>
          </c:val>
          <c:smooth val="0"/>
        </c:ser>
        <c:ser>
          <c:idx val="1"/>
          <c:order val="1"/>
          <c:tx>
            <c:strRef>
              <c:f>[图表.xlsx]BRT!$A$68</c:f>
              <c:strCache>
                <c:ptCount val="1"/>
                <c:pt idx="0">
                  <c:v>B2路</c:v>
                </c:pt>
              </c:strCache>
            </c:strRef>
          </c:tx>
          <c:spPr>
            <a:ln w="28575" cap="rnd">
              <a:solidFill>
                <a:srgbClr val="ED7D31"/>
              </a:solidFill>
              <a:round/>
            </a:ln>
            <a:effectLst/>
          </c:spPr>
          <c:marker>
            <c:symbol val="circle"/>
            <c:size val="5"/>
            <c:spPr>
              <a:solidFill>
                <a:srgbClr val="ED7D31"/>
              </a:solidFill>
              <a:ln w="9525">
                <a:solidFill>
                  <a:srgbClr val="ED7D31"/>
                </a:solidFill>
              </a:ln>
              <a:effectLst/>
            </c:spPr>
          </c:marker>
          <c:dLbls>
            <c:delete val="1"/>
          </c:dLbls>
          <c:cat>
            <c:strRef>
              <c:f>[图表.xlsx]BRT!$B$66:$M$66</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[图表.xlsx]BRT!$B$68:$M$68</c:f>
              <c:numCache>
                <c:formatCode>General</c:formatCode>
                <c:ptCount val="12"/>
                <c:pt idx="0">
                  <c:v>1.2</c:v>
                </c:pt>
                <c:pt idx="1">
                  <c:v>1.3</c:v>
                </c:pt>
                <c:pt idx="2">
                  <c:v>1.1</c:v>
                </c:pt>
                <c:pt idx="3">
                  <c:v>1</c:v>
                </c:pt>
                <c:pt idx="4">
                  <c:v>1.2</c:v>
                </c:pt>
                <c:pt idx="5">
                  <c:v>1.5</c:v>
                </c:pt>
                <c:pt idx="6">
                  <c:v>1.1</c:v>
                </c:pt>
                <c:pt idx="7">
                  <c:v>1.2</c:v>
                </c:pt>
                <c:pt idx="8">
                  <c:v>1.4</c:v>
                </c:pt>
                <c:pt idx="9">
                  <c:v>1.3</c:v>
                </c:pt>
                <c:pt idx="10">
                  <c:v>1.2</c:v>
                </c:pt>
                <c:pt idx="11">
                  <c:v>1.4</c:v>
                </c:pt>
              </c:numCache>
            </c:numRef>
          </c:val>
          <c:smooth val="0"/>
        </c:ser>
        <c:ser>
          <c:idx val="2"/>
          <c:order val="2"/>
          <c:tx>
            <c:strRef>
              <c:f>[图表.xlsx]BRT!$A$69</c:f>
              <c:strCache>
                <c:ptCount val="1"/>
                <c:pt idx="0">
                  <c:v>B3路</c:v>
                </c:pt>
              </c:strCache>
            </c:strRef>
          </c:tx>
          <c:spPr>
            <a:ln w="28575" cap="rnd">
              <a:solidFill>
                <a:srgbClr val="A5A5A5"/>
              </a:solidFill>
              <a:round/>
            </a:ln>
            <a:effectLst/>
          </c:spPr>
          <c:marker>
            <c:symbol val="circle"/>
            <c:size val="5"/>
            <c:spPr>
              <a:solidFill>
                <a:srgbClr val="A5A5A5"/>
              </a:solidFill>
              <a:ln w="9525">
                <a:solidFill>
                  <a:srgbClr val="A5A5A5"/>
                </a:solidFill>
              </a:ln>
              <a:effectLst/>
            </c:spPr>
          </c:marker>
          <c:dLbls>
            <c:delete val="1"/>
          </c:dLbls>
          <c:cat>
            <c:strRef>
              <c:f>[图表.xlsx]BRT!$B$66:$M$66</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[图表.xlsx]BRT!$B$69:$M$69</c:f>
              <c:numCache>
                <c:formatCode>General</c:formatCode>
                <c:ptCount val="12"/>
                <c:pt idx="0">
                  <c:v>1.3</c:v>
                </c:pt>
                <c:pt idx="1">
                  <c:v>1</c:v>
                </c:pt>
                <c:pt idx="2">
                  <c:v>1.1</c:v>
                </c:pt>
                <c:pt idx="3">
                  <c:v>1.2</c:v>
                </c:pt>
                <c:pt idx="4">
                  <c:v>1.5</c:v>
                </c:pt>
                <c:pt idx="5">
                  <c:v>1.3</c:v>
                </c:pt>
                <c:pt idx="6">
                  <c:v>1.2</c:v>
                </c:pt>
                <c:pt idx="7">
                  <c:v>1.3</c:v>
                </c:pt>
                <c:pt idx="8">
                  <c:v>1.4</c:v>
                </c:pt>
                <c:pt idx="9">
                  <c:v>1</c:v>
                </c:pt>
                <c:pt idx="10">
                  <c:v>1.2</c:v>
                </c:pt>
                <c:pt idx="11">
                  <c:v>1.1</c:v>
                </c:pt>
              </c:numCache>
            </c:numRef>
          </c:val>
          <c:smooth val="0"/>
        </c:ser>
        <c:ser>
          <c:idx val="3"/>
          <c:order val="3"/>
          <c:tx>
            <c:strRef>
              <c:f>[图表.xlsx]BRT!$A$70</c:f>
              <c:strCache>
                <c:ptCount val="1"/>
                <c:pt idx="0">
                  <c:v>B4路</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dLbls>
            <c:delete val="1"/>
          </c:dLbls>
          <c:cat>
            <c:strRef>
              <c:f>[图表.xlsx]BRT!$B$66:$M$66</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[图表.xlsx]BRT!$B$70:$M$70</c:f>
              <c:numCache>
                <c:formatCode>General</c:formatCode>
                <c:ptCount val="12"/>
                <c:pt idx="0">
                  <c:v>1.2</c:v>
                </c:pt>
                <c:pt idx="1">
                  <c:v>1.4</c:v>
                </c:pt>
                <c:pt idx="2">
                  <c:v>1.2</c:v>
                </c:pt>
                <c:pt idx="3">
                  <c:v>1.3</c:v>
                </c:pt>
                <c:pt idx="4">
                  <c:v>1</c:v>
                </c:pt>
                <c:pt idx="5">
                  <c:v>1.4</c:v>
                </c:pt>
                <c:pt idx="6">
                  <c:v>1.5</c:v>
                </c:pt>
                <c:pt idx="7">
                  <c:v>1.2</c:v>
                </c:pt>
                <c:pt idx="8">
                  <c:v>1</c:v>
                </c:pt>
                <c:pt idx="9">
                  <c:v>1.4</c:v>
                </c:pt>
                <c:pt idx="10">
                  <c:v>1.2</c:v>
                </c:pt>
                <c:pt idx="11">
                  <c:v>1.4</c:v>
                </c:pt>
              </c:numCache>
            </c:numRef>
          </c:val>
          <c:smooth val="0"/>
        </c:ser>
        <c:dLbls>
          <c:showLegendKey val="0"/>
          <c:showVal val="0"/>
          <c:showCatName val="0"/>
          <c:showSerName val="0"/>
          <c:showPercent val="0"/>
          <c:showBubbleSize val="0"/>
        </c:dLbls>
        <c:marker val="1"/>
        <c:smooth val="0"/>
        <c:axId val="-389055744"/>
        <c:axId val="-389046592"/>
      </c:lineChart>
      <c:catAx>
        <c:axId val="-389055744"/>
        <c:scaling>
          <c:orientation val="minMax"/>
        </c:scaling>
        <c:delete val="0"/>
        <c:axPos val="b"/>
        <c:numFmt formatCode="General" sourceLinked="0"/>
        <c:majorTickMark val="in"/>
        <c:minorTickMark val="none"/>
        <c:tickLblPos val="nextTo"/>
        <c:spPr>
          <a:noFill/>
          <a:ln w="9525" cap="flat" cmpd="sng" algn="ctr">
            <a:solidFill>
              <a:srgbClr val="0070C0"/>
            </a:solidFill>
            <a:round/>
          </a:ln>
          <a:effectLst/>
        </c:spPr>
        <c:txPr>
          <a:bodyPr rot="-6000000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89046592"/>
        <c:crosses val="autoZero"/>
        <c:auto val="1"/>
        <c:lblAlgn val="ctr"/>
        <c:lblOffset val="100"/>
        <c:noMultiLvlLbl val="0"/>
      </c:catAx>
      <c:valAx>
        <c:axId val="-389046592"/>
        <c:scaling>
          <c:orientation val="minMax"/>
        </c:scaling>
        <c:delete val="0"/>
        <c:axPos val="l"/>
        <c:majorGridlines>
          <c:spPr>
            <a:ln w="9525" cap="flat" cmpd="sng" algn="ctr">
              <a:noFill/>
              <a:round/>
            </a:ln>
            <a:effectLst/>
          </c:spPr>
        </c:majorGridlines>
        <c:numFmt formatCode="General"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89055744"/>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896365254295297"/>
          <c:y val="0.227808262251899"/>
          <c:w val="0.101581217057978"/>
          <c:h val="0.239719433365424"/>
        </c:manualLayout>
      </c:layout>
      <c:overlay val="0"/>
      <c:spPr>
        <a:noFill/>
        <a:ln>
          <a:noFill/>
        </a:ln>
        <a:effectLst/>
      </c:spPr>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14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2017</a:t>
            </a:r>
            <a:r>
              <a:rPr lang="zh-CN" altLang="en-US" sz="14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年中环</a:t>
            </a:r>
            <a:r>
              <a:rPr lang="en-US" altLang="zh-CN" sz="14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BRT</a:t>
            </a:r>
            <a:r>
              <a:rPr lang="zh-CN" altLang="en-US" sz="14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公交准时率</a:t>
            </a:r>
            <a:endParaRPr lang="zh-CN" altLang="en-US" sz="14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overlay val="0"/>
      <c:spPr>
        <a:noFill/>
        <a:ln>
          <a:noFill/>
        </a:ln>
        <a:effectLst/>
      </c:spPr>
    </c:title>
    <c:autoTitleDeleted val="0"/>
    <c:plotArea>
      <c:layout>
        <c:manualLayout>
          <c:layoutTarget val="inner"/>
          <c:xMode val="edge"/>
          <c:yMode val="edge"/>
          <c:x val="0.0515161886508317"/>
          <c:y val="0.16930758988016"/>
          <c:w val="0.832254089944555"/>
          <c:h val="0.641131824234354"/>
        </c:manualLayout>
      </c:layout>
      <c:lineChart>
        <c:grouping val="standard"/>
        <c:varyColors val="0"/>
        <c:ser>
          <c:idx val="0"/>
          <c:order val="0"/>
          <c:tx>
            <c:strRef>
              <c:f>[图表.xlsx]BRT!$A$67</c:f>
              <c:strCache>
                <c:ptCount val="1"/>
                <c:pt idx="0">
                  <c:v>B1路</c:v>
                </c:pt>
              </c:strCache>
            </c:strRef>
          </c:tx>
          <c:spPr>
            <a:ln w="28575" cap="rnd">
              <a:solidFill>
                <a:srgbClr val="5B9BD5"/>
              </a:solidFill>
              <a:round/>
            </a:ln>
            <a:effectLst/>
          </c:spPr>
          <c:marker>
            <c:symbol val="circle"/>
            <c:size val="5"/>
            <c:spPr>
              <a:solidFill>
                <a:srgbClr val="5B9BD5"/>
              </a:solidFill>
              <a:ln w="9525">
                <a:solidFill>
                  <a:srgbClr val="5B9BD5"/>
                </a:solidFill>
              </a:ln>
              <a:effectLst/>
            </c:spPr>
          </c:marker>
          <c:dLbls>
            <c:delete val="1"/>
          </c:dLbls>
          <c:cat>
            <c:strRef>
              <c:f>[图表.xlsx]BRT!$B$66:$M$66</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[图表.xlsx]BRT!$B$67:$M$67</c:f>
              <c:numCache>
                <c:formatCode>General</c:formatCode>
                <c:ptCount val="12"/>
                <c:pt idx="0">
                  <c:v>1.1</c:v>
                </c:pt>
                <c:pt idx="1">
                  <c:v>1.2</c:v>
                </c:pt>
                <c:pt idx="2">
                  <c:v>1</c:v>
                </c:pt>
                <c:pt idx="3">
                  <c:v>1.1</c:v>
                </c:pt>
                <c:pt idx="4">
                  <c:v>1.3</c:v>
                </c:pt>
                <c:pt idx="5">
                  <c:v>1.4</c:v>
                </c:pt>
                <c:pt idx="6">
                  <c:v>1.2</c:v>
                </c:pt>
                <c:pt idx="7">
                  <c:v>1</c:v>
                </c:pt>
                <c:pt idx="8">
                  <c:v>1.1</c:v>
                </c:pt>
                <c:pt idx="9">
                  <c:v>1.2</c:v>
                </c:pt>
                <c:pt idx="10">
                  <c:v>1.4</c:v>
                </c:pt>
                <c:pt idx="11">
                  <c:v>1.1</c:v>
                </c:pt>
              </c:numCache>
            </c:numRef>
          </c:val>
          <c:smooth val="0"/>
        </c:ser>
        <c:ser>
          <c:idx val="1"/>
          <c:order val="1"/>
          <c:tx>
            <c:strRef>
              <c:f>[图表.xlsx]BRT!$A$68</c:f>
              <c:strCache>
                <c:ptCount val="1"/>
                <c:pt idx="0">
                  <c:v>B2路</c:v>
                </c:pt>
              </c:strCache>
            </c:strRef>
          </c:tx>
          <c:spPr>
            <a:ln w="28575" cap="rnd">
              <a:solidFill>
                <a:srgbClr val="ED7D31"/>
              </a:solidFill>
              <a:round/>
            </a:ln>
            <a:effectLst/>
          </c:spPr>
          <c:marker>
            <c:symbol val="circle"/>
            <c:size val="5"/>
            <c:spPr>
              <a:solidFill>
                <a:srgbClr val="ED7D31"/>
              </a:solidFill>
              <a:ln w="9525">
                <a:solidFill>
                  <a:srgbClr val="ED7D31"/>
                </a:solidFill>
              </a:ln>
              <a:effectLst/>
            </c:spPr>
          </c:marker>
          <c:dLbls>
            <c:delete val="1"/>
          </c:dLbls>
          <c:cat>
            <c:strRef>
              <c:f>[图表.xlsx]BRT!$B$66:$M$66</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[图表.xlsx]BRT!$B$68:$M$68</c:f>
              <c:numCache>
                <c:formatCode>General</c:formatCode>
                <c:ptCount val="12"/>
                <c:pt idx="0">
                  <c:v>1.2</c:v>
                </c:pt>
                <c:pt idx="1">
                  <c:v>1.3</c:v>
                </c:pt>
                <c:pt idx="2">
                  <c:v>1.1</c:v>
                </c:pt>
                <c:pt idx="3">
                  <c:v>1</c:v>
                </c:pt>
                <c:pt idx="4">
                  <c:v>1.2</c:v>
                </c:pt>
                <c:pt idx="5">
                  <c:v>1.5</c:v>
                </c:pt>
                <c:pt idx="6">
                  <c:v>1.1</c:v>
                </c:pt>
                <c:pt idx="7">
                  <c:v>1.2</c:v>
                </c:pt>
                <c:pt idx="8">
                  <c:v>1.4</c:v>
                </c:pt>
                <c:pt idx="9">
                  <c:v>1.3</c:v>
                </c:pt>
                <c:pt idx="10">
                  <c:v>1.2</c:v>
                </c:pt>
                <c:pt idx="11">
                  <c:v>1.4</c:v>
                </c:pt>
              </c:numCache>
            </c:numRef>
          </c:val>
          <c:smooth val="0"/>
        </c:ser>
        <c:ser>
          <c:idx val="2"/>
          <c:order val="2"/>
          <c:tx>
            <c:strRef>
              <c:f>[图表.xlsx]BRT!$A$69</c:f>
              <c:strCache>
                <c:ptCount val="1"/>
                <c:pt idx="0">
                  <c:v>B3路</c:v>
                </c:pt>
              </c:strCache>
            </c:strRef>
          </c:tx>
          <c:spPr>
            <a:ln w="28575" cap="rnd">
              <a:solidFill>
                <a:srgbClr val="A5A5A5"/>
              </a:solidFill>
              <a:round/>
            </a:ln>
            <a:effectLst/>
          </c:spPr>
          <c:marker>
            <c:symbol val="circle"/>
            <c:size val="5"/>
            <c:spPr>
              <a:solidFill>
                <a:srgbClr val="A5A5A5"/>
              </a:solidFill>
              <a:ln w="9525">
                <a:solidFill>
                  <a:srgbClr val="A5A5A5"/>
                </a:solidFill>
              </a:ln>
              <a:effectLst/>
            </c:spPr>
          </c:marker>
          <c:dLbls>
            <c:delete val="1"/>
          </c:dLbls>
          <c:cat>
            <c:strRef>
              <c:f>[图表.xlsx]BRT!$B$66:$M$66</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[图表.xlsx]BRT!$B$69:$M$69</c:f>
              <c:numCache>
                <c:formatCode>General</c:formatCode>
                <c:ptCount val="12"/>
                <c:pt idx="0">
                  <c:v>1.3</c:v>
                </c:pt>
                <c:pt idx="1">
                  <c:v>1</c:v>
                </c:pt>
                <c:pt idx="2">
                  <c:v>1.1</c:v>
                </c:pt>
                <c:pt idx="3">
                  <c:v>1.2</c:v>
                </c:pt>
                <c:pt idx="4">
                  <c:v>1.5</c:v>
                </c:pt>
                <c:pt idx="5">
                  <c:v>1.3</c:v>
                </c:pt>
                <c:pt idx="6">
                  <c:v>1.2</c:v>
                </c:pt>
                <c:pt idx="7">
                  <c:v>1.3</c:v>
                </c:pt>
                <c:pt idx="8">
                  <c:v>1.4</c:v>
                </c:pt>
                <c:pt idx="9">
                  <c:v>1</c:v>
                </c:pt>
                <c:pt idx="10">
                  <c:v>1.2</c:v>
                </c:pt>
                <c:pt idx="11">
                  <c:v>1.1</c:v>
                </c:pt>
              </c:numCache>
            </c:numRef>
          </c:val>
          <c:smooth val="0"/>
        </c:ser>
        <c:ser>
          <c:idx val="3"/>
          <c:order val="3"/>
          <c:tx>
            <c:strRef>
              <c:f>[图表.xlsx]BRT!$A$70</c:f>
              <c:strCache>
                <c:ptCount val="1"/>
                <c:pt idx="0">
                  <c:v>B4路</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dLbls>
            <c:delete val="1"/>
          </c:dLbls>
          <c:cat>
            <c:strRef>
              <c:f>[图表.xlsx]BRT!$B$66:$M$66</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[图表.xlsx]BRT!$B$70:$M$70</c:f>
              <c:numCache>
                <c:formatCode>General</c:formatCode>
                <c:ptCount val="12"/>
                <c:pt idx="0">
                  <c:v>1.2</c:v>
                </c:pt>
                <c:pt idx="1">
                  <c:v>1.4</c:v>
                </c:pt>
                <c:pt idx="2">
                  <c:v>1.2</c:v>
                </c:pt>
                <c:pt idx="3">
                  <c:v>1.3</c:v>
                </c:pt>
                <c:pt idx="4">
                  <c:v>1</c:v>
                </c:pt>
                <c:pt idx="5">
                  <c:v>1.4</c:v>
                </c:pt>
                <c:pt idx="6">
                  <c:v>1.5</c:v>
                </c:pt>
                <c:pt idx="7">
                  <c:v>1.2</c:v>
                </c:pt>
                <c:pt idx="8">
                  <c:v>1</c:v>
                </c:pt>
                <c:pt idx="9">
                  <c:v>1.4</c:v>
                </c:pt>
                <c:pt idx="10">
                  <c:v>1.2</c:v>
                </c:pt>
                <c:pt idx="11">
                  <c:v>1.4</c:v>
                </c:pt>
              </c:numCache>
            </c:numRef>
          </c:val>
          <c:smooth val="0"/>
        </c:ser>
        <c:dLbls>
          <c:showLegendKey val="0"/>
          <c:showVal val="0"/>
          <c:showCatName val="0"/>
          <c:showSerName val="0"/>
          <c:showPercent val="0"/>
          <c:showBubbleSize val="0"/>
        </c:dLbls>
        <c:marker val="1"/>
        <c:smooth val="0"/>
        <c:axId val="-387644992"/>
        <c:axId val="-387651648"/>
      </c:lineChart>
      <c:catAx>
        <c:axId val="-387644992"/>
        <c:scaling>
          <c:orientation val="minMax"/>
        </c:scaling>
        <c:delete val="0"/>
        <c:axPos val="b"/>
        <c:numFmt formatCode="General" sourceLinked="0"/>
        <c:majorTickMark val="in"/>
        <c:minorTickMark val="none"/>
        <c:tickLblPos val="nextTo"/>
        <c:spPr>
          <a:noFill/>
          <a:ln w="9525" cap="flat" cmpd="sng" algn="ctr">
            <a:solidFill>
              <a:srgbClr val="0070C0"/>
            </a:solidFill>
            <a:round/>
          </a:ln>
          <a:effectLst/>
        </c:spPr>
        <c:txPr>
          <a:bodyPr rot="-6000000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87651648"/>
        <c:crosses val="autoZero"/>
        <c:auto val="1"/>
        <c:lblAlgn val="ctr"/>
        <c:lblOffset val="100"/>
        <c:noMultiLvlLbl val="0"/>
      </c:catAx>
      <c:valAx>
        <c:axId val="-387651648"/>
        <c:scaling>
          <c:orientation val="minMax"/>
        </c:scaling>
        <c:delete val="0"/>
        <c:axPos val="l"/>
        <c:majorGridlines>
          <c:spPr>
            <a:ln w="9525" cap="flat" cmpd="sng" algn="ctr">
              <a:noFill/>
              <a:round/>
            </a:ln>
            <a:effectLst/>
          </c:spPr>
        </c:majorGridlines>
        <c:numFmt formatCode="General"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87644992"/>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896365254295297"/>
          <c:y val="0.227808262251899"/>
          <c:w val="0.101581217057978"/>
          <c:h val="0.239719433365424"/>
        </c:manualLayout>
      </c:layout>
      <c:overlay val="0"/>
      <c:spPr>
        <a:noFill/>
        <a:ln>
          <a:noFill/>
        </a:ln>
        <a:effectLst/>
      </c:spPr>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2017</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年中环每月交通流量变化趋势</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manualLayout>
          <c:xMode val="edge"/>
          <c:yMode val="edge"/>
          <c:x val="0.359733435858003"/>
          <c:y val="0.0190991564539233"/>
        </c:manualLayout>
      </c:layout>
      <c:overlay val="0"/>
      <c:spPr>
        <a:noFill/>
        <a:ln>
          <a:noFill/>
        </a:ln>
        <a:effectLst/>
      </c:spPr>
    </c:title>
    <c:autoTitleDeleted val="0"/>
    <c:plotArea>
      <c:layout>
        <c:manualLayout>
          <c:layoutTarget val="inner"/>
          <c:xMode val="edge"/>
          <c:yMode val="edge"/>
          <c:x val="0.0587594514930155"/>
          <c:y val="0.178132468419256"/>
          <c:w val="0.891900551070101"/>
          <c:h val="0.72917377944691"/>
        </c:manualLayout>
      </c:layout>
      <c:lineChart>
        <c:grouping val="standard"/>
        <c:varyColors val="0"/>
        <c:ser>
          <c:idx val="0"/>
          <c:order val="0"/>
          <c:tx>
            <c:strRef>
              <c:f>[报告图表展示.xlsx]Sheet1!$A$4</c:f>
              <c:strCache>
                <c:ptCount val="1"/>
                <c:pt idx="0">
                  <c:v>人次</c:v>
                </c:pt>
              </c:strCache>
            </c:strRef>
          </c:tx>
          <c:spPr>
            <a:ln w="28575" cap="rnd">
              <a:solidFill>
                <a:srgbClr val="F79646"/>
              </a:solidFill>
              <a:round/>
            </a:ln>
            <a:effectLst/>
          </c:spPr>
          <c:marker>
            <c:symbol val="circle"/>
            <c:size val="5"/>
            <c:spPr>
              <a:solidFill>
                <a:srgbClr val="F79646"/>
              </a:solidFill>
              <a:ln w="9525">
                <a:solidFill>
                  <a:srgbClr val="F79646"/>
                </a:solidFill>
              </a:ln>
              <a:effectLst/>
            </c:spPr>
          </c:marker>
          <c:dLbls>
            <c:delete val="1"/>
          </c:dLbls>
          <c:cat>
            <c:strRef>
              <c:f>[报告图表展示.xlsx]Sheet1!$B$3:$M$3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[报告图表展示.xlsx]Sheet1!$B$4:$M$4</c:f>
              <c:numCache>
                <c:formatCode>0.0_ </c:formatCode>
                <c:ptCount val="12"/>
                <c:pt idx="0">
                  <c:v>531.23</c:v>
                </c:pt>
                <c:pt idx="1">
                  <c:v>581.68</c:v>
                </c:pt>
                <c:pt idx="2">
                  <c:v>760.78</c:v>
                </c:pt>
                <c:pt idx="3">
                  <c:v>929.62</c:v>
                </c:pt>
                <c:pt idx="4">
                  <c:v>917.69</c:v>
                </c:pt>
                <c:pt idx="5">
                  <c:v>949.34</c:v>
                </c:pt>
                <c:pt idx="6">
                  <c:v>1088.17</c:v>
                </c:pt>
                <c:pt idx="7">
                  <c:v>1148.71</c:v>
                </c:pt>
                <c:pt idx="8">
                  <c:v>1113.94</c:v>
                </c:pt>
                <c:pt idx="9">
                  <c:v>1177.4</c:v>
                </c:pt>
                <c:pt idx="10">
                  <c:v>1151.83</c:v>
                </c:pt>
              </c:numCache>
            </c:numRef>
          </c:val>
          <c:smooth val="0"/>
        </c:ser>
        <c:dLbls>
          <c:showLegendKey val="0"/>
          <c:showVal val="0"/>
          <c:showCatName val="0"/>
          <c:showSerName val="0"/>
          <c:showPercent val="0"/>
          <c:showBubbleSize val="0"/>
        </c:dLbls>
        <c:marker val="1"/>
        <c:smooth val="0"/>
        <c:axId val="365770880"/>
        <c:axId val="764634712"/>
      </c:lineChart>
      <c:lineChart>
        <c:grouping val="standard"/>
        <c:varyColors val="0"/>
        <c:ser>
          <c:idx val="1"/>
          <c:order val="1"/>
          <c:tx>
            <c:strRef>
              <c:f>[报告图表展示.xlsx]Sheet1!$A$5</c:f>
              <c:strCache>
                <c:ptCount val="1"/>
                <c:pt idx="0">
                  <c:v>环比增长率</c:v>
                </c:pt>
              </c:strCache>
            </c:strRef>
          </c:tx>
          <c:spPr>
            <a:ln w="28575" cap="rnd">
              <a:solidFill>
                <a:srgbClr val="4BACC6"/>
              </a:solidFill>
              <a:round/>
            </a:ln>
            <a:effectLst/>
          </c:spPr>
          <c:marker>
            <c:symbol val="none"/>
          </c:marker>
          <c:dLbls>
            <c:delete val="1"/>
          </c:dLbls>
          <c:cat>
            <c:strRef>
              <c:f>[报告图表展示.xlsx]Sheet1!$B$3:$M$3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[报告图表展示.xlsx]Sheet1!$B$5:$M$5</c:f>
              <c:numCache>
                <c:formatCode>General</c:formatCode>
                <c:ptCount val="12"/>
                <c:pt idx="1" c:formatCode="0%">
                  <c:v>0.09496828115882</c:v>
                </c:pt>
                <c:pt idx="2" c:formatCode="0%">
                  <c:v>0.307901251547243</c:v>
                </c:pt>
                <c:pt idx="3" c:formatCode="0%">
                  <c:v>0.221930124346066</c:v>
                </c:pt>
                <c:pt idx="4" c:formatCode="0%">
                  <c:v>-0.0128332006626363</c:v>
                </c:pt>
                <c:pt idx="5" c:formatCode="0%">
                  <c:v>0.0344887707177805</c:v>
                </c:pt>
                <c:pt idx="6" c:formatCode="0%">
                  <c:v>0.146238439336802</c:v>
                </c:pt>
                <c:pt idx="7" c:formatCode="0%">
                  <c:v>0.0556346894327173</c:v>
                </c:pt>
                <c:pt idx="8" c:formatCode="0%">
                  <c:v>-0.0302687362345587</c:v>
                </c:pt>
                <c:pt idx="9" c:formatCode="0%">
                  <c:v>0.0569689570353879</c:v>
                </c:pt>
                <c:pt idx="10" c:formatCode="0%">
                  <c:v>-0.0217173432987941</c:v>
                </c:pt>
              </c:numCache>
            </c:numRef>
          </c:val>
          <c:smooth val="0"/>
        </c:ser>
        <c:dLbls>
          <c:showLegendKey val="0"/>
          <c:showVal val="0"/>
          <c:showCatName val="0"/>
          <c:showSerName val="0"/>
          <c:showPercent val="0"/>
          <c:showBubbleSize val="0"/>
        </c:dLbls>
        <c:marker val="0"/>
        <c:smooth val="0"/>
        <c:axId val="374650629"/>
        <c:axId val="713295026"/>
      </c:lineChart>
      <c:catAx>
        <c:axId val="365770880"/>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64634712"/>
        <c:crosses val="autoZero"/>
        <c:auto val="1"/>
        <c:lblAlgn val="ctr"/>
        <c:lblOffset val="100"/>
        <c:noMultiLvlLbl val="0"/>
      </c:catAx>
      <c:valAx>
        <c:axId val="764634712"/>
        <c:scaling>
          <c:orientation val="minMax"/>
        </c:scaling>
        <c:delete val="0"/>
        <c:axPos val="l"/>
        <c:majorGridlines>
          <c:spPr>
            <a:ln w="9525" cap="flat" cmpd="sng" algn="ctr">
              <a:noFill/>
              <a:round/>
            </a:ln>
            <a:effectLst/>
          </c:spPr>
        </c:majorGridlines>
        <c:numFmt formatCode="0.0_ "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65770880"/>
        <c:crosses val="autoZero"/>
        <c:crossBetween val="between"/>
      </c:valAx>
      <c:catAx>
        <c:axId val="374650629"/>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baseline="0">
                <a:solidFill>
                  <a:sysClr val="windowText" lastClr="000000">
                    <a:lumMod val="65000"/>
                    <a:lumOff val="35000"/>
                  </a:sysClr>
                </a:solidFill>
                <a:latin typeface="+mn-lt"/>
                <a:ea typeface="+mn-ea"/>
                <a:cs typeface="+mn-cs"/>
              </a:defRPr>
            </a:pPr>
          </a:p>
        </c:txPr>
        <c:crossAx val="713295026"/>
        <c:crosses val="autoZero"/>
        <c:auto val="1"/>
        <c:lblAlgn val="ctr"/>
        <c:lblOffset val="100"/>
        <c:noMultiLvlLbl val="0"/>
      </c:catAx>
      <c:valAx>
        <c:axId val="713295026"/>
        <c:scaling>
          <c:orientation val="minMax"/>
        </c:scaling>
        <c:delete val="0"/>
        <c:axPos val="r"/>
        <c:numFmt formatCode="General" sourceLinked="1"/>
        <c:majorTickMark val="out"/>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74650629"/>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420863770344739"/>
          <c:y val="0.107689399288928"/>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中环路工作日及周末节假日环比变化趋势 </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manualLayout>
          <c:xMode val="edge"/>
          <c:yMode val="edge"/>
          <c:x val="0.306838632273545"/>
          <c:y val="0.0177484787018256"/>
        </c:manualLayout>
      </c:layout>
      <c:overlay val="0"/>
      <c:spPr>
        <a:noFill/>
        <a:ln>
          <a:noFill/>
        </a:ln>
        <a:effectLst/>
      </c:spPr>
    </c:title>
    <c:autoTitleDeleted val="0"/>
    <c:plotArea>
      <c:layout>
        <c:manualLayout>
          <c:layoutTarget val="inner"/>
          <c:xMode val="edge"/>
          <c:yMode val="edge"/>
          <c:x val="0.0388422315536893"/>
          <c:y val="0.167258282623394"/>
          <c:w val="0.920095980803839"/>
          <c:h val="0.74501352265044"/>
        </c:manualLayout>
      </c:layout>
      <c:barChart>
        <c:barDir val="col"/>
        <c:grouping val="clustered"/>
        <c:varyColors val="0"/>
        <c:ser>
          <c:idx val="0"/>
          <c:order val="0"/>
          <c:tx>
            <c:strRef>
              <c:f>[报告图表展示.xlsx]Sheet1!$B$28</c:f>
              <c:strCache>
                <c:ptCount val="1"/>
                <c:pt idx="0">
                  <c:v>工作日日均流量</c:v>
                </c:pt>
              </c:strCache>
            </c:strRef>
          </c:tx>
          <c:spPr>
            <a:solidFill>
              <a:srgbClr val="5B9BD5"/>
            </a:solidFill>
            <a:ln>
              <a:noFill/>
            </a:ln>
            <a:effectLst/>
          </c:spPr>
          <c:invertIfNegative val="0"/>
          <c:dLbls>
            <c:delete val="1"/>
          </c:dLbls>
          <c:cat>
            <c:strRef>
              <c:f>[报告图表展示.xlsx]Sheet1!$A$29:$A$40</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[报告图表展示.xlsx]Sheet1!$B$29:$B$40</c:f>
              <c:numCache>
                <c:formatCode>General</c:formatCode>
                <c:ptCount val="12"/>
                <c:pt idx="0">
                  <c:v>9.6</c:v>
                </c:pt>
                <c:pt idx="1">
                  <c:v>10.9</c:v>
                </c:pt>
                <c:pt idx="2">
                  <c:v>12.8</c:v>
                </c:pt>
                <c:pt idx="3">
                  <c:v>15.9</c:v>
                </c:pt>
                <c:pt idx="4">
                  <c:v>15.6</c:v>
                </c:pt>
                <c:pt idx="5">
                  <c:v>16.3</c:v>
                </c:pt>
                <c:pt idx="6">
                  <c:v>18.3</c:v>
                </c:pt>
                <c:pt idx="7">
                  <c:v>19.1</c:v>
                </c:pt>
                <c:pt idx="8">
                  <c:v>18.8</c:v>
                </c:pt>
                <c:pt idx="9">
                  <c:v>19.6</c:v>
                </c:pt>
                <c:pt idx="10">
                  <c:v>19.3</c:v>
                </c:pt>
              </c:numCache>
            </c:numRef>
          </c:val>
        </c:ser>
        <c:ser>
          <c:idx val="2"/>
          <c:order val="2"/>
          <c:tx>
            <c:strRef>
              <c:f>[报告图表展示.xlsx]Sheet1!$D$28</c:f>
              <c:strCache>
                <c:ptCount val="1"/>
                <c:pt idx="0">
                  <c:v>周末日均流量</c:v>
                </c:pt>
              </c:strCache>
            </c:strRef>
          </c:tx>
          <c:spPr>
            <a:solidFill>
              <a:srgbClr val="A5A5A5"/>
            </a:solidFill>
            <a:ln>
              <a:noFill/>
            </a:ln>
            <a:effectLst/>
          </c:spPr>
          <c:invertIfNegative val="0"/>
          <c:dLbls>
            <c:delete val="1"/>
          </c:dLbls>
          <c:cat>
            <c:strRef>
              <c:f>[报告图表展示.xlsx]Sheet1!$A$29:$A$40</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[报告图表展示.xlsx]Sheet1!$D$29:$D$40</c:f>
              <c:numCache>
                <c:formatCode>General</c:formatCode>
                <c:ptCount val="12"/>
                <c:pt idx="0">
                  <c:v>9.5</c:v>
                </c:pt>
                <c:pt idx="1">
                  <c:v>10.2</c:v>
                </c:pt>
                <c:pt idx="2">
                  <c:v>10.8</c:v>
                </c:pt>
                <c:pt idx="3">
                  <c:v>15.1</c:v>
                </c:pt>
                <c:pt idx="4">
                  <c:v>14.1</c:v>
                </c:pt>
                <c:pt idx="5">
                  <c:v>14.6</c:v>
                </c:pt>
                <c:pt idx="6">
                  <c:v>15.9</c:v>
                </c:pt>
                <c:pt idx="7">
                  <c:v>16.9</c:v>
                </c:pt>
                <c:pt idx="8">
                  <c:v>17.8</c:v>
                </c:pt>
                <c:pt idx="9">
                  <c:v>18.5</c:v>
                </c:pt>
                <c:pt idx="10">
                  <c:v>18.8</c:v>
                </c:pt>
              </c:numCache>
            </c:numRef>
          </c:val>
        </c:ser>
        <c:dLbls>
          <c:showLegendKey val="0"/>
          <c:showVal val="0"/>
          <c:showCatName val="0"/>
          <c:showSerName val="0"/>
          <c:showPercent val="0"/>
          <c:showBubbleSize val="0"/>
        </c:dLbls>
        <c:gapWidth val="219"/>
        <c:overlap val="-27"/>
        <c:axId val="710028654"/>
        <c:axId val="714623374"/>
      </c:barChart>
      <c:lineChart>
        <c:grouping val="standard"/>
        <c:varyColors val="0"/>
        <c:ser>
          <c:idx val="1"/>
          <c:order val="1"/>
          <c:tx>
            <c:strRef>
              <c:f>[报告图表展示.xlsx]Sheet1!$C$28</c:f>
              <c:strCache>
                <c:ptCount val="1"/>
                <c:pt idx="0">
                  <c:v>工作日环比变化率</c:v>
                </c:pt>
              </c:strCache>
            </c:strRef>
          </c:tx>
          <c:spPr>
            <a:ln w="28575" cap="rnd">
              <a:solidFill>
                <a:srgbClr val="ED7D31"/>
              </a:solidFill>
              <a:round/>
            </a:ln>
            <a:effectLst/>
          </c:spPr>
          <c:marker>
            <c:symbol val="circle"/>
            <c:size val="5"/>
            <c:spPr>
              <a:solidFill>
                <a:srgbClr val="ED7D31"/>
              </a:solidFill>
              <a:ln w="9525">
                <a:solidFill>
                  <a:srgbClr val="ED7D31"/>
                </a:solidFill>
              </a:ln>
              <a:effectLst/>
            </c:spPr>
          </c:marker>
          <c:dLbls>
            <c:delete val="1"/>
          </c:dLbls>
          <c:cat>
            <c:strRef>
              <c:f>[报告图表展示.xlsx]Sheet1!$A$29:$A$40</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[报告图表展示.xlsx]Sheet1!$C$29:$C$40</c:f>
              <c:numCache>
                <c:formatCode>General</c:formatCode>
                <c:ptCount val="12"/>
                <c:pt idx="1" c:formatCode="0%">
                  <c:v>0.14</c:v>
                </c:pt>
                <c:pt idx="2" c:formatCode="0%">
                  <c:v>0.18</c:v>
                </c:pt>
                <c:pt idx="3" c:formatCode="0%">
                  <c:v>0.25</c:v>
                </c:pt>
                <c:pt idx="4" c:formatCode="0%">
                  <c:v>-0.02</c:v>
                </c:pt>
                <c:pt idx="5" c:formatCode="0%">
                  <c:v>0.04</c:v>
                </c:pt>
                <c:pt idx="6" c:formatCode="0%">
                  <c:v>0.13</c:v>
                </c:pt>
                <c:pt idx="7" c:formatCode="0%">
                  <c:v>0.04</c:v>
                </c:pt>
                <c:pt idx="8" c:formatCode="0%">
                  <c:v>-0.01</c:v>
                </c:pt>
                <c:pt idx="9" c:formatCode="0%">
                  <c:v>0.04</c:v>
                </c:pt>
                <c:pt idx="10" c:formatCode="0%">
                  <c:v>-0.01</c:v>
                </c:pt>
              </c:numCache>
            </c:numRef>
          </c:val>
          <c:smooth val="0"/>
        </c:ser>
        <c:ser>
          <c:idx val="3"/>
          <c:order val="3"/>
          <c:tx>
            <c:strRef>
              <c:f>[报告图表展示.xlsx]Sheet1!$E$28</c:f>
              <c:strCache>
                <c:ptCount val="1"/>
                <c:pt idx="0">
                  <c:v>周末环比变化率</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dLbls>
            <c:delete val="1"/>
          </c:dLbls>
          <c:cat>
            <c:strRef>
              <c:f>[报告图表展示.xlsx]Sheet1!$A$29:$A$40</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[报告图表展示.xlsx]Sheet1!$E$29:$E$40</c:f>
              <c:numCache>
                <c:formatCode>General</c:formatCode>
                <c:ptCount val="12"/>
                <c:pt idx="1" c:formatCode="0%">
                  <c:v>0.07</c:v>
                </c:pt>
                <c:pt idx="2" c:formatCode="0%">
                  <c:v>0.06</c:v>
                </c:pt>
                <c:pt idx="3" c:formatCode="0%">
                  <c:v>0.4</c:v>
                </c:pt>
                <c:pt idx="4" c:formatCode="0%">
                  <c:v>-0.07</c:v>
                </c:pt>
                <c:pt idx="5" c:formatCode="0%">
                  <c:v>0.04</c:v>
                </c:pt>
                <c:pt idx="6" c:formatCode="0%">
                  <c:v>0.09</c:v>
                </c:pt>
                <c:pt idx="7" c:formatCode="0%">
                  <c:v>0.06</c:v>
                </c:pt>
                <c:pt idx="8" c:formatCode="0%">
                  <c:v>0.06</c:v>
                </c:pt>
                <c:pt idx="9" c:formatCode="0%">
                  <c:v>0.04</c:v>
                </c:pt>
                <c:pt idx="10" c:formatCode="0%">
                  <c:v>0.02</c:v>
                </c:pt>
              </c:numCache>
            </c:numRef>
          </c:val>
          <c:smooth val="0"/>
        </c:ser>
        <c:dLbls>
          <c:showLegendKey val="0"/>
          <c:showVal val="0"/>
          <c:showCatName val="0"/>
          <c:showSerName val="0"/>
          <c:showPercent val="0"/>
          <c:showBubbleSize val="0"/>
        </c:dLbls>
        <c:marker val="1"/>
        <c:smooth val="0"/>
        <c:axId val="169290358"/>
        <c:axId val="253414787"/>
      </c:lineChart>
      <c:catAx>
        <c:axId val="710028654"/>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14623374"/>
        <c:crosses val="autoZero"/>
        <c:auto val="1"/>
        <c:lblAlgn val="ctr"/>
        <c:lblOffset val="100"/>
        <c:noMultiLvlLbl val="0"/>
      </c:catAx>
      <c:valAx>
        <c:axId val="714623374"/>
        <c:scaling>
          <c:orientation val="minMax"/>
        </c:scaling>
        <c:delete val="0"/>
        <c:axPos val="l"/>
        <c:majorGridlines>
          <c:spPr>
            <a:ln w="9525" cap="flat" cmpd="sng" algn="ctr">
              <a:noFill/>
              <a:round/>
            </a:ln>
            <a:effectLst/>
          </c:spPr>
        </c:majorGridlines>
        <c:numFmt formatCode="General"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10028654"/>
        <c:crosses val="autoZero"/>
        <c:crossBetween val="between"/>
      </c:valAx>
      <c:catAx>
        <c:axId val="169290358"/>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baseline="0">
                <a:solidFill>
                  <a:sysClr val="windowText" lastClr="000000">
                    <a:lumMod val="65000"/>
                    <a:lumOff val="35000"/>
                  </a:sysClr>
                </a:solidFill>
                <a:latin typeface="+mn-lt"/>
                <a:ea typeface="+mn-ea"/>
                <a:cs typeface="+mn-cs"/>
              </a:defRPr>
            </a:pPr>
          </a:p>
        </c:txPr>
        <c:crossAx val="253414787"/>
        <c:crosses val="autoZero"/>
        <c:auto val="1"/>
        <c:lblAlgn val="ctr"/>
        <c:lblOffset val="100"/>
        <c:noMultiLvlLbl val="0"/>
      </c:catAx>
      <c:valAx>
        <c:axId val="253414787"/>
        <c:scaling>
          <c:orientation val="minMax"/>
        </c:scaling>
        <c:delete val="0"/>
        <c:axPos val="r"/>
        <c:numFmt formatCode="General" sourceLinked="1"/>
        <c:majorTickMark val="out"/>
        <c:minorTickMark val="none"/>
        <c:tickLblPos val="nextTo"/>
        <c:spPr>
          <a:noFill/>
          <a:ln>
            <a:solidFill>
              <a:schemeClr val="accent1"/>
            </a:solidFill>
          </a:ln>
          <a:effectLst/>
        </c:spPr>
        <c:txPr>
          <a:bodyPr rot="-60000000" spcFirstLastPara="0" vertOverflow="ellipsis" vert="horz" wrap="square" anchor="ctr" anchorCtr="1"/>
          <a:lstStyle/>
          <a:p>
            <a:pPr>
              <a:defRPr lang="zh-CN" sz="900" b="0" i="0" u="none" strike="noStrike" kern="1200" baseline="0">
                <a:solidFill>
                  <a:sysClr val="windowText" lastClr="000000">
                    <a:lumMod val="65000"/>
                    <a:lumOff val="35000"/>
                  </a:sysClr>
                </a:solidFill>
                <a:latin typeface="Calibri" panose="020F0502020204030204" pitchFamily="34" charset="0"/>
                <a:ea typeface="宋体" panose="02010600030101010101" pitchFamily="2" charset="-122"/>
                <a:cs typeface="+mn-ea"/>
              </a:defRPr>
            </a:pPr>
          </a:p>
        </c:txPr>
        <c:crossAx val="169290358"/>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2255548890222"/>
          <c:y val="0.0892494929006085"/>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78558757912177"/>
          <c:y val="0.108818504402681"/>
          <c:w val="0.94839165329053"/>
          <c:h val="0.745985017742147"/>
        </c:manualLayout>
      </c:layout>
      <c:lineChart>
        <c:grouping val="standard"/>
        <c:varyColors val="0"/>
        <c:ser>
          <c:idx val="0"/>
          <c:order val="0"/>
          <c:tx>
            <c:strRef>
              <c:f>'中环路%'!$A$18</c:f>
              <c:strCache>
                <c:ptCount val="1"/>
                <c:pt idx="0">
                  <c:v>1月</c:v>
                </c:pt>
              </c:strCache>
            </c:strRef>
          </c:tx>
          <c:spPr>
            <a:ln w="28575" cap="rnd">
              <a:solidFill>
                <a:srgbClr val="5B9BD5"/>
              </a:solidFill>
              <a:round/>
            </a:ln>
            <a:effectLst/>
          </c:spPr>
          <c:marker>
            <c:symbol val="none"/>
          </c:marker>
          <c:dLbls>
            <c:delete val="1"/>
          </c:dLbls>
          <c:cat>
            <c:strRef>
              <c:f>'中环路%'!$B$17:$AF$17</c:f>
              <c:strCache>
                <c:ptCount val="31"/>
                <c:pt idx="0">
                  <c:v>1号</c:v>
                </c:pt>
                <c:pt idx="1">
                  <c:v>2号</c:v>
                </c:pt>
                <c:pt idx="2">
                  <c:v>3号</c:v>
                </c:pt>
                <c:pt idx="3">
                  <c:v>4号</c:v>
                </c:pt>
                <c:pt idx="4">
                  <c:v>5号</c:v>
                </c:pt>
                <c:pt idx="5">
                  <c:v>6号</c:v>
                </c:pt>
                <c:pt idx="6">
                  <c:v>7号</c:v>
                </c:pt>
                <c:pt idx="7">
                  <c:v>8号</c:v>
                </c:pt>
                <c:pt idx="8">
                  <c:v>9号</c:v>
                </c:pt>
                <c:pt idx="9">
                  <c:v>10号</c:v>
                </c:pt>
                <c:pt idx="10">
                  <c:v>11号</c:v>
                </c:pt>
                <c:pt idx="11">
                  <c:v>12号</c:v>
                </c:pt>
                <c:pt idx="12">
                  <c:v>13号</c:v>
                </c:pt>
                <c:pt idx="13">
                  <c:v>14号</c:v>
                </c:pt>
                <c:pt idx="14">
                  <c:v>15号</c:v>
                </c:pt>
                <c:pt idx="15">
                  <c:v>16号</c:v>
                </c:pt>
                <c:pt idx="16">
                  <c:v>17号</c:v>
                </c:pt>
                <c:pt idx="17">
                  <c:v>18号</c:v>
                </c:pt>
                <c:pt idx="18">
                  <c:v>19号</c:v>
                </c:pt>
                <c:pt idx="19">
                  <c:v>20号</c:v>
                </c:pt>
                <c:pt idx="20">
                  <c:v>21号</c:v>
                </c:pt>
                <c:pt idx="21">
                  <c:v>22号</c:v>
                </c:pt>
                <c:pt idx="22">
                  <c:v>23号</c:v>
                </c:pt>
                <c:pt idx="23">
                  <c:v>24号</c:v>
                </c:pt>
                <c:pt idx="24">
                  <c:v>25号</c:v>
                </c:pt>
                <c:pt idx="25">
                  <c:v>26号</c:v>
                </c:pt>
                <c:pt idx="26">
                  <c:v>27号</c:v>
                </c:pt>
                <c:pt idx="27">
                  <c:v>28号</c:v>
                </c:pt>
                <c:pt idx="28">
                  <c:v>29号</c:v>
                </c:pt>
                <c:pt idx="29">
                  <c:v>30号</c:v>
                </c:pt>
                <c:pt idx="30">
                  <c:v>31号</c:v>
                </c:pt>
              </c:strCache>
            </c:strRef>
          </c:cat>
          <c:val>
            <c:numRef>
              <c:f>'中环路%'!$B$18:$AF$18</c:f>
              <c:numCache>
                <c:formatCode>0\.0,</c:formatCode>
                <c:ptCount val="31"/>
                <c:pt idx="0">
                  <c:v>85358</c:v>
                </c:pt>
                <c:pt idx="1">
                  <c:v>81861</c:v>
                </c:pt>
                <c:pt idx="2">
                  <c:v>96359</c:v>
                </c:pt>
                <c:pt idx="3">
                  <c:v>97738</c:v>
                </c:pt>
                <c:pt idx="4">
                  <c:v>100837</c:v>
                </c:pt>
                <c:pt idx="5">
                  <c:v>105194</c:v>
                </c:pt>
                <c:pt idx="6">
                  <c:v>95580</c:v>
                </c:pt>
                <c:pt idx="7">
                  <c:v>90193</c:v>
                </c:pt>
                <c:pt idx="8">
                  <c:v>103924</c:v>
                </c:pt>
                <c:pt idx="9">
                  <c:v>104047</c:v>
                </c:pt>
                <c:pt idx="10">
                  <c:v>97911</c:v>
                </c:pt>
                <c:pt idx="11">
                  <c:v>104052</c:v>
                </c:pt>
                <c:pt idx="12">
                  <c:v>110486</c:v>
                </c:pt>
                <c:pt idx="13">
                  <c:v>97399</c:v>
                </c:pt>
                <c:pt idx="14">
                  <c:v>93541</c:v>
                </c:pt>
                <c:pt idx="15">
                  <c:v>92140</c:v>
                </c:pt>
                <c:pt idx="16">
                  <c:v>107278</c:v>
                </c:pt>
                <c:pt idx="17">
                  <c:v>44980</c:v>
                </c:pt>
                <c:pt idx="18">
                  <c:v>89642</c:v>
                </c:pt>
                <c:pt idx="19">
                  <c:v>96467</c:v>
                </c:pt>
                <c:pt idx="20">
                  <c:v>99941</c:v>
                </c:pt>
                <c:pt idx="21">
                  <c:v>103758</c:v>
                </c:pt>
                <c:pt idx="22">
                  <c:v>99521</c:v>
                </c:pt>
                <c:pt idx="23">
                  <c:v>100978</c:v>
                </c:pt>
                <c:pt idx="24">
                  <c:v>91948</c:v>
                </c:pt>
                <c:pt idx="25">
                  <c:v>69931</c:v>
                </c:pt>
                <c:pt idx="26">
                  <c:v>50527</c:v>
                </c:pt>
                <c:pt idx="27">
                  <c:v>30455</c:v>
                </c:pt>
                <c:pt idx="28">
                  <c:v>52246</c:v>
                </c:pt>
                <c:pt idx="29">
                  <c:v>32940</c:v>
                </c:pt>
                <c:pt idx="30">
                  <c:v>28932</c:v>
                </c:pt>
              </c:numCache>
            </c:numRef>
          </c:val>
          <c:smooth val="0"/>
        </c:ser>
        <c:ser>
          <c:idx val="1"/>
          <c:order val="1"/>
          <c:tx>
            <c:strRef>
              <c:f>'中环路%'!$A$19</c:f>
              <c:strCache>
                <c:ptCount val="1"/>
                <c:pt idx="0">
                  <c:v>4月</c:v>
                </c:pt>
              </c:strCache>
            </c:strRef>
          </c:tx>
          <c:spPr>
            <a:ln w="28575" cap="rnd">
              <a:solidFill>
                <a:srgbClr val="ED7D31"/>
              </a:solidFill>
              <a:round/>
            </a:ln>
            <a:effectLst/>
          </c:spPr>
          <c:marker>
            <c:symbol val="none"/>
          </c:marker>
          <c:dLbls>
            <c:delete val="1"/>
          </c:dLbls>
          <c:cat>
            <c:strRef>
              <c:f>'中环路%'!$B$17:$AF$17</c:f>
              <c:strCache>
                <c:ptCount val="31"/>
                <c:pt idx="0">
                  <c:v>1号</c:v>
                </c:pt>
                <c:pt idx="1">
                  <c:v>2号</c:v>
                </c:pt>
                <c:pt idx="2">
                  <c:v>3号</c:v>
                </c:pt>
                <c:pt idx="3">
                  <c:v>4号</c:v>
                </c:pt>
                <c:pt idx="4">
                  <c:v>5号</c:v>
                </c:pt>
                <c:pt idx="5">
                  <c:v>6号</c:v>
                </c:pt>
                <c:pt idx="6">
                  <c:v>7号</c:v>
                </c:pt>
                <c:pt idx="7">
                  <c:v>8号</c:v>
                </c:pt>
                <c:pt idx="8">
                  <c:v>9号</c:v>
                </c:pt>
                <c:pt idx="9">
                  <c:v>10号</c:v>
                </c:pt>
                <c:pt idx="10">
                  <c:v>11号</c:v>
                </c:pt>
                <c:pt idx="11">
                  <c:v>12号</c:v>
                </c:pt>
                <c:pt idx="12">
                  <c:v>13号</c:v>
                </c:pt>
                <c:pt idx="13">
                  <c:v>14号</c:v>
                </c:pt>
                <c:pt idx="14">
                  <c:v>15号</c:v>
                </c:pt>
                <c:pt idx="15">
                  <c:v>16号</c:v>
                </c:pt>
                <c:pt idx="16">
                  <c:v>17号</c:v>
                </c:pt>
                <c:pt idx="17">
                  <c:v>18号</c:v>
                </c:pt>
                <c:pt idx="18">
                  <c:v>19号</c:v>
                </c:pt>
                <c:pt idx="19">
                  <c:v>20号</c:v>
                </c:pt>
                <c:pt idx="20">
                  <c:v>21号</c:v>
                </c:pt>
                <c:pt idx="21">
                  <c:v>22号</c:v>
                </c:pt>
                <c:pt idx="22">
                  <c:v>23号</c:v>
                </c:pt>
                <c:pt idx="23">
                  <c:v>24号</c:v>
                </c:pt>
                <c:pt idx="24">
                  <c:v>25号</c:v>
                </c:pt>
                <c:pt idx="25">
                  <c:v>26号</c:v>
                </c:pt>
                <c:pt idx="26">
                  <c:v>27号</c:v>
                </c:pt>
                <c:pt idx="27">
                  <c:v>28号</c:v>
                </c:pt>
                <c:pt idx="28">
                  <c:v>29号</c:v>
                </c:pt>
                <c:pt idx="29">
                  <c:v>30号</c:v>
                </c:pt>
                <c:pt idx="30">
                  <c:v>31号</c:v>
                </c:pt>
              </c:strCache>
            </c:strRef>
          </c:cat>
          <c:val>
            <c:numRef>
              <c:f>'中环路%'!$B$19:$AF$19</c:f>
              <c:numCache>
                <c:formatCode>0\.0,</c:formatCode>
                <c:ptCount val="31"/>
                <c:pt idx="0">
                  <c:v>163919</c:v>
                </c:pt>
                <c:pt idx="1">
                  <c:v>140560</c:v>
                </c:pt>
                <c:pt idx="2">
                  <c:v>122882</c:v>
                </c:pt>
                <c:pt idx="3">
                  <c:v>135444</c:v>
                </c:pt>
                <c:pt idx="4">
                  <c:v>151433</c:v>
                </c:pt>
                <c:pt idx="5">
                  <c:v>146509</c:v>
                </c:pt>
                <c:pt idx="6">
                  <c:v>159991</c:v>
                </c:pt>
                <c:pt idx="7">
                  <c:v>146622</c:v>
                </c:pt>
                <c:pt idx="8">
                  <c:v>140664</c:v>
                </c:pt>
                <c:pt idx="9">
                  <c:v>155822</c:v>
                </c:pt>
                <c:pt idx="10">
                  <c:v>153562</c:v>
                </c:pt>
                <c:pt idx="11">
                  <c:v>152419</c:v>
                </c:pt>
                <c:pt idx="12">
                  <c:v>158500</c:v>
                </c:pt>
                <c:pt idx="13">
                  <c:v>171425</c:v>
                </c:pt>
                <c:pt idx="14">
                  <c:v>155199</c:v>
                </c:pt>
                <c:pt idx="15">
                  <c:v>153015</c:v>
                </c:pt>
                <c:pt idx="16">
                  <c:v>152189</c:v>
                </c:pt>
                <c:pt idx="17">
                  <c:v>146063</c:v>
                </c:pt>
                <c:pt idx="18">
                  <c:v>158580</c:v>
                </c:pt>
                <c:pt idx="19">
                  <c:v>160579</c:v>
                </c:pt>
                <c:pt idx="20">
                  <c:v>164193</c:v>
                </c:pt>
                <c:pt idx="21">
                  <c:v>160399</c:v>
                </c:pt>
                <c:pt idx="22">
                  <c:v>150809</c:v>
                </c:pt>
                <c:pt idx="23">
                  <c:v>156391</c:v>
                </c:pt>
                <c:pt idx="24">
                  <c:v>161962</c:v>
                </c:pt>
                <c:pt idx="25">
                  <c:v>163804</c:v>
                </c:pt>
                <c:pt idx="26">
                  <c:v>165239</c:v>
                </c:pt>
                <c:pt idx="27">
                  <c:v>187560</c:v>
                </c:pt>
                <c:pt idx="28">
                  <c:v>163740</c:v>
                </c:pt>
                <c:pt idx="29">
                  <c:v>148632</c:v>
                </c:pt>
              </c:numCache>
            </c:numRef>
          </c:val>
          <c:smooth val="0"/>
        </c:ser>
        <c:ser>
          <c:idx val="2"/>
          <c:order val="2"/>
          <c:tx>
            <c:strRef>
              <c:f>'中环路%'!$A$20</c:f>
              <c:strCache>
                <c:ptCount val="1"/>
                <c:pt idx="0">
                  <c:v>7月</c:v>
                </c:pt>
              </c:strCache>
            </c:strRef>
          </c:tx>
          <c:spPr>
            <a:ln w="28575" cap="rnd">
              <a:solidFill>
                <a:srgbClr val="A5A5A5"/>
              </a:solidFill>
              <a:round/>
            </a:ln>
            <a:effectLst/>
          </c:spPr>
          <c:marker>
            <c:symbol val="none"/>
          </c:marker>
          <c:dLbls>
            <c:delete val="1"/>
          </c:dLbls>
          <c:cat>
            <c:strRef>
              <c:f>'中环路%'!$B$17:$AF$17</c:f>
              <c:strCache>
                <c:ptCount val="31"/>
                <c:pt idx="0">
                  <c:v>1号</c:v>
                </c:pt>
                <c:pt idx="1">
                  <c:v>2号</c:v>
                </c:pt>
                <c:pt idx="2">
                  <c:v>3号</c:v>
                </c:pt>
                <c:pt idx="3">
                  <c:v>4号</c:v>
                </c:pt>
                <c:pt idx="4">
                  <c:v>5号</c:v>
                </c:pt>
                <c:pt idx="5">
                  <c:v>6号</c:v>
                </c:pt>
                <c:pt idx="6">
                  <c:v>7号</c:v>
                </c:pt>
                <c:pt idx="7">
                  <c:v>8号</c:v>
                </c:pt>
                <c:pt idx="8">
                  <c:v>9号</c:v>
                </c:pt>
                <c:pt idx="9">
                  <c:v>10号</c:v>
                </c:pt>
                <c:pt idx="10">
                  <c:v>11号</c:v>
                </c:pt>
                <c:pt idx="11">
                  <c:v>12号</c:v>
                </c:pt>
                <c:pt idx="12">
                  <c:v>13号</c:v>
                </c:pt>
                <c:pt idx="13">
                  <c:v>14号</c:v>
                </c:pt>
                <c:pt idx="14">
                  <c:v>15号</c:v>
                </c:pt>
                <c:pt idx="15">
                  <c:v>16号</c:v>
                </c:pt>
                <c:pt idx="16">
                  <c:v>17号</c:v>
                </c:pt>
                <c:pt idx="17">
                  <c:v>18号</c:v>
                </c:pt>
                <c:pt idx="18">
                  <c:v>19号</c:v>
                </c:pt>
                <c:pt idx="19">
                  <c:v>20号</c:v>
                </c:pt>
                <c:pt idx="20">
                  <c:v>21号</c:v>
                </c:pt>
                <c:pt idx="21">
                  <c:v>22号</c:v>
                </c:pt>
                <c:pt idx="22">
                  <c:v>23号</c:v>
                </c:pt>
                <c:pt idx="23">
                  <c:v>24号</c:v>
                </c:pt>
                <c:pt idx="24">
                  <c:v>25号</c:v>
                </c:pt>
                <c:pt idx="25">
                  <c:v>26号</c:v>
                </c:pt>
                <c:pt idx="26">
                  <c:v>27号</c:v>
                </c:pt>
                <c:pt idx="27">
                  <c:v>28号</c:v>
                </c:pt>
                <c:pt idx="28">
                  <c:v>29号</c:v>
                </c:pt>
                <c:pt idx="29">
                  <c:v>30号</c:v>
                </c:pt>
                <c:pt idx="30">
                  <c:v>31号</c:v>
                </c:pt>
              </c:strCache>
            </c:strRef>
          </c:cat>
          <c:val>
            <c:numRef>
              <c:f>'中环路%'!$B$20:$AF$20</c:f>
              <c:numCache>
                <c:formatCode>0\.0,</c:formatCode>
                <c:ptCount val="31"/>
                <c:pt idx="0">
                  <c:v>97286</c:v>
                </c:pt>
                <c:pt idx="1">
                  <c:v>120584</c:v>
                </c:pt>
                <c:pt idx="2">
                  <c:v>192225</c:v>
                </c:pt>
                <c:pt idx="3">
                  <c:v>191125</c:v>
                </c:pt>
                <c:pt idx="4">
                  <c:v>194292</c:v>
                </c:pt>
                <c:pt idx="5">
                  <c:v>192122</c:v>
                </c:pt>
                <c:pt idx="6">
                  <c:v>188946</c:v>
                </c:pt>
                <c:pt idx="7">
                  <c:v>177824</c:v>
                </c:pt>
                <c:pt idx="8">
                  <c:v>163600</c:v>
                </c:pt>
                <c:pt idx="9">
                  <c:v>173971</c:v>
                </c:pt>
                <c:pt idx="10">
                  <c:v>153270</c:v>
                </c:pt>
                <c:pt idx="11">
                  <c:v>179523</c:v>
                </c:pt>
                <c:pt idx="12">
                  <c:v>181552</c:v>
                </c:pt>
                <c:pt idx="13">
                  <c:v>186936</c:v>
                </c:pt>
                <c:pt idx="14">
                  <c:v>170540</c:v>
                </c:pt>
                <c:pt idx="15">
                  <c:v>168290</c:v>
                </c:pt>
                <c:pt idx="16">
                  <c:v>184046</c:v>
                </c:pt>
                <c:pt idx="17">
                  <c:v>177056</c:v>
                </c:pt>
                <c:pt idx="18">
                  <c:v>173439</c:v>
                </c:pt>
                <c:pt idx="19">
                  <c:v>179627</c:v>
                </c:pt>
                <c:pt idx="20">
                  <c:v>188534</c:v>
                </c:pt>
                <c:pt idx="21">
                  <c:v>180152</c:v>
                </c:pt>
                <c:pt idx="22">
                  <c:v>169630</c:v>
                </c:pt>
                <c:pt idx="23">
                  <c:v>179345</c:v>
                </c:pt>
                <c:pt idx="24">
                  <c:v>184409</c:v>
                </c:pt>
                <c:pt idx="25">
                  <c:v>185636</c:v>
                </c:pt>
                <c:pt idx="26">
                  <c:v>186545</c:v>
                </c:pt>
                <c:pt idx="27">
                  <c:v>188647</c:v>
                </c:pt>
                <c:pt idx="28">
                  <c:v>176908</c:v>
                </c:pt>
                <c:pt idx="29">
                  <c:v>167255</c:v>
                </c:pt>
                <c:pt idx="30">
                  <c:v>187554</c:v>
                </c:pt>
              </c:numCache>
            </c:numRef>
          </c:val>
          <c:smooth val="0"/>
        </c:ser>
        <c:ser>
          <c:idx val="3"/>
          <c:order val="3"/>
          <c:tx>
            <c:strRef>
              <c:f>'中环路%'!$A$21</c:f>
              <c:strCache>
                <c:ptCount val="1"/>
                <c:pt idx="0">
                  <c:v>10月</c:v>
                </c:pt>
              </c:strCache>
            </c:strRef>
          </c:tx>
          <c:spPr>
            <a:ln w="28575" cap="rnd">
              <a:solidFill>
                <a:srgbClr val="FFC000"/>
              </a:solidFill>
              <a:round/>
            </a:ln>
            <a:effectLst/>
          </c:spPr>
          <c:marker>
            <c:symbol val="none"/>
          </c:marker>
          <c:dLbls>
            <c:delete val="1"/>
          </c:dLbls>
          <c:cat>
            <c:strRef>
              <c:f>'中环路%'!$B$17:$AF$17</c:f>
              <c:strCache>
                <c:ptCount val="31"/>
                <c:pt idx="0">
                  <c:v>1号</c:v>
                </c:pt>
                <c:pt idx="1">
                  <c:v>2号</c:v>
                </c:pt>
                <c:pt idx="2">
                  <c:v>3号</c:v>
                </c:pt>
                <c:pt idx="3">
                  <c:v>4号</c:v>
                </c:pt>
                <c:pt idx="4">
                  <c:v>5号</c:v>
                </c:pt>
                <c:pt idx="5">
                  <c:v>6号</c:v>
                </c:pt>
                <c:pt idx="6">
                  <c:v>7号</c:v>
                </c:pt>
                <c:pt idx="7">
                  <c:v>8号</c:v>
                </c:pt>
                <c:pt idx="8">
                  <c:v>9号</c:v>
                </c:pt>
                <c:pt idx="9">
                  <c:v>10号</c:v>
                </c:pt>
                <c:pt idx="10">
                  <c:v>11号</c:v>
                </c:pt>
                <c:pt idx="11">
                  <c:v>12号</c:v>
                </c:pt>
                <c:pt idx="12">
                  <c:v>13号</c:v>
                </c:pt>
                <c:pt idx="13">
                  <c:v>14号</c:v>
                </c:pt>
                <c:pt idx="14">
                  <c:v>15号</c:v>
                </c:pt>
                <c:pt idx="15">
                  <c:v>16号</c:v>
                </c:pt>
                <c:pt idx="16">
                  <c:v>17号</c:v>
                </c:pt>
                <c:pt idx="17">
                  <c:v>18号</c:v>
                </c:pt>
                <c:pt idx="18">
                  <c:v>19号</c:v>
                </c:pt>
                <c:pt idx="19">
                  <c:v>20号</c:v>
                </c:pt>
                <c:pt idx="20">
                  <c:v>21号</c:v>
                </c:pt>
                <c:pt idx="21">
                  <c:v>22号</c:v>
                </c:pt>
                <c:pt idx="22">
                  <c:v>23号</c:v>
                </c:pt>
                <c:pt idx="23">
                  <c:v>24号</c:v>
                </c:pt>
                <c:pt idx="24">
                  <c:v>25号</c:v>
                </c:pt>
                <c:pt idx="25">
                  <c:v>26号</c:v>
                </c:pt>
                <c:pt idx="26">
                  <c:v>27号</c:v>
                </c:pt>
                <c:pt idx="27">
                  <c:v>28号</c:v>
                </c:pt>
                <c:pt idx="28">
                  <c:v>29号</c:v>
                </c:pt>
                <c:pt idx="29">
                  <c:v>30号</c:v>
                </c:pt>
                <c:pt idx="30">
                  <c:v>31号</c:v>
                </c:pt>
              </c:strCache>
            </c:strRef>
          </c:cat>
          <c:val>
            <c:numRef>
              <c:f>'中环路%'!$B$21:$AF$21</c:f>
              <c:numCache>
                <c:formatCode>0\.0,</c:formatCode>
                <c:ptCount val="31"/>
                <c:pt idx="0">
                  <c:v>207218</c:v>
                </c:pt>
                <c:pt idx="1">
                  <c:v>179270</c:v>
                </c:pt>
                <c:pt idx="2">
                  <c:v>164932</c:v>
                </c:pt>
                <c:pt idx="3">
                  <c:v>157101</c:v>
                </c:pt>
                <c:pt idx="4">
                  <c:v>170119</c:v>
                </c:pt>
                <c:pt idx="5">
                  <c:v>173701</c:v>
                </c:pt>
                <c:pt idx="6">
                  <c:v>188689</c:v>
                </c:pt>
                <c:pt idx="7">
                  <c:v>200439</c:v>
                </c:pt>
                <c:pt idx="8">
                  <c:v>201163</c:v>
                </c:pt>
                <c:pt idx="9">
                  <c:v>204618</c:v>
                </c:pt>
                <c:pt idx="10">
                  <c:v>200757</c:v>
                </c:pt>
                <c:pt idx="11">
                  <c:v>194637</c:v>
                </c:pt>
                <c:pt idx="12">
                  <c:v>210496</c:v>
                </c:pt>
                <c:pt idx="13">
                  <c:v>193252</c:v>
                </c:pt>
                <c:pt idx="14">
                  <c:v>190868</c:v>
                </c:pt>
                <c:pt idx="15">
                  <c:v>201652</c:v>
                </c:pt>
                <c:pt idx="16">
                  <c:v>194142</c:v>
                </c:pt>
                <c:pt idx="17">
                  <c:v>194413</c:v>
                </c:pt>
                <c:pt idx="18">
                  <c:v>202513</c:v>
                </c:pt>
                <c:pt idx="19">
                  <c:v>200511</c:v>
                </c:pt>
                <c:pt idx="20">
                  <c:v>181501</c:v>
                </c:pt>
                <c:pt idx="21">
                  <c:v>176089</c:v>
                </c:pt>
                <c:pt idx="22">
                  <c:v>185172</c:v>
                </c:pt>
                <c:pt idx="23">
                  <c:v>181853</c:v>
                </c:pt>
                <c:pt idx="24">
                  <c:v>185464</c:v>
                </c:pt>
                <c:pt idx="25">
                  <c:v>185296</c:v>
                </c:pt>
                <c:pt idx="26">
                  <c:v>200465</c:v>
                </c:pt>
                <c:pt idx="27">
                  <c:v>188547</c:v>
                </c:pt>
                <c:pt idx="28">
                  <c:v>180157</c:v>
                </c:pt>
                <c:pt idx="29">
                  <c:v>194769</c:v>
                </c:pt>
                <c:pt idx="30">
                  <c:v>197209</c:v>
                </c:pt>
              </c:numCache>
            </c:numRef>
          </c:val>
          <c:smooth val="0"/>
        </c:ser>
        <c:dLbls>
          <c:showLegendKey val="0"/>
          <c:showVal val="0"/>
          <c:showCatName val="0"/>
          <c:showSerName val="0"/>
          <c:showPercent val="0"/>
          <c:showBubbleSize val="0"/>
        </c:dLbls>
        <c:marker val="0"/>
        <c:smooth val="0"/>
        <c:axId val="486982432"/>
        <c:axId val="666698784"/>
      </c:lineChart>
      <c:catAx>
        <c:axId val="486982432"/>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66698784"/>
        <c:crosses val="autoZero"/>
        <c:auto val="1"/>
        <c:lblAlgn val="ctr"/>
        <c:lblOffset val="100"/>
        <c:noMultiLvlLbl val="0"/>
      </c:catAx>
      <c:valAx>
        <c:axId val="666698784"/>
        <c:scaling>
          <c:orientation val="minMax"/>
        </c:scaling>
        <c:delete val="0"/>
        <c:axPos val="l"/>
        <c:majorGridlines>
          <c:spPr>
            <a:ln w="9525" cap="flat" cmpd="sng" algn="ctr">
              <a:noFill/>
              <a:round/>
            </a:ln>
            <a:effectLst/>
          </c:spPr>
        </c:majorGridlines>
        <c:title>
          <c:tx>
            <c:rich>
              <a:bodyPr rot="0" spcFirstLastPara="0" vertOverflow="ellipsis" vert="horz" wrap="square" anchor="ctr" anchorCtr="1"/>
              <a:lstStyle/>
              <a:p>
                <a:pPr defTabSz="914400">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万人</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manualLayout>
              <c:xMode val="edge"/>
              <c:yMode val="edge"/>
              <c:x val="0.00634091756807161"/>
              <c:y val="0.0197134971743987"/>
            </c:manualLayout>
          </c:layout>
          <c:overlay val="0"/>
          <c:spPr>
            <a:noFill/>
            <a:ln>
              <a:noFill/>
            </a:ln>
            <a:effectLst/>
          </c:spPr>
        </c:title>
        <c:numFmt formatCode="0\.0,"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86982432"/>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403178170144462"/>
          <c:y val="0.0683401235379156"/>
        </c:manualLayout>
      </c:layout>
      <c:overlay val="0"/>
      <c:spPr>
        <a:noFill/>
        <a:ln>
          <a:noFill/>
        </a:ln>
        <a:effectLst/>
      </c:spPr>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2778239720035"/>
          <c:y val="0.207694038245219"/>
          <c:w val="0.617046878161553"/>
          <c:h val="0.712599046666128"/>
        </c:manualLayout>
      </c:layout>
      <c:pieChart>
        <c:varyColors val="1"/>
        <c:ser>
          <c:idx val="0"/>
          <c:order val="0"/>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1"/>
              <c:layout>
                <c:manualLayout>
                  <c:x val="0.0131453412073491"/>
                  <c:y val="-0.00658436548482696"/>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158244750656168"/>
                  <c:y val="-0.0292177226897026"/>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621992563429571"/>
                  <c:y val="0.0633306113775815"/>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[图表2.xlsx]承载人次!$A$125:$A$128</c:f>
              <c:strCache>
                <c:ptCount val="4"/>
                <c:pt idx="0">
                  <c:v>北段</c:v>
                </c:pt>
                <c:pt idx="1">
                  <c:v>东段</c:v>
                </c:pt>
                <c:pt idx="2">
                  <c:v>南段</c:v>
                </c:pt>
                <c:pt idx="3">
                  <c:v>西段</c:v>
                </c:pt>
              </c:strCache>
            </c:strRef>
          </c:cat>
          <c:val>
            <c:numRef>
              <c:f>[图表2.xlsx]承载人次!$B$125:$B$128</c:f>
              <c:numCache>
                <c:formatCode>0.00%</c:formatCode>
                <c:ptCount val="4"/>
                <c:pt idx="0">
                  <c:v>0.037</c:v>
                </c:pt>
                <c:pt idx="1">
                  <c:v>0.418</c:v>
                </c:pt>
                <c:pt idx="2">
                  <c:v>0.247</c:v>
                </c:pt>
                <c:pt idx="3">
                  <c:v>0.297</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Entry>
      <c:legendEntry>
        <c:idx val="1"/>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Entry>
      <c:legendEntry>
        <c:idx val="2"/>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Entry>
      <c:legendEntry>
        <c:idx val="3"/>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Entry>
      <c:layout>
        <c:manualLayout>
          <c:xMode val="edge"/>
          <c:yMode val="edge"/>
          <c:x val="0.248671232935686"/>
          <c:y val="0.0627780919650237"/>
          <c:w val="0.501933202171489"/>
          <c:h val="0.0642841464211991"/>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spPr>
    <a:solidFill>
      <a:schemeClr val="bg1"/>
    </a:solidFill>
    <a:ln w="9525" cap="flat" cmpd="sng" algn="ctr">
      <a:noFill/>
      <a:round/>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28226838633455"/>
          <c:y val="0.0952312346924074"/>
          <c:w val="0.885517377178301"/>
          <c:h val="0.813456274312059"/>
        </c:manualLayout>
      </c:layout>
      <c:barChart>
        <c:barDir val="col"/>
        <c:grouping val="clustered"/>
        <c:varyColors val="0"/>
        <c:ser>
          <c:idx val="0"/>
          <c:order val="0"/>
          <c:tx>
            <c:strRef>
              <c:f>承载人次!$A$120</c:f>
              <c:strCache>
                <c:ptCount val="1"/>
                <c:pt idx="0">
                  <c:v>北段</c:v>
                </c:pt>
              </c:strCache>
            </c:strRef>
          </c:tx>
          <c:spPr>
            <a:solidFill>
              <a:srgbClr val="5B9BD5"/>
            </a:solidFill>
            <a:ln>
              <a:noFill/>
            </a:ln>
            <a:effectLst/>
          </c:spPr>
          <c:invertIfNegative val="0"/>
          <c:dLbls>
            <c:delete val="1"/>
          </c:dLbls>
          <c:cat>
            <c:strRef>
              <c:f>承载人次!$B$119:$M$119</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承载人次!$B$120:$M$120</c:f>
              <c:numCache>
                <c:formatCode>0\.0,</c:formatCode>
                <c:ptCount val="12"/>
                <c:pt idx="0">
                  <c:v>128996</c:v>
                </c:pt>
                <c:pt idx="1">
                  <c:v>103892</c:v>
                </c:pt>
                <c:pt idx="2">
                  <c:v>137576</c:v>
                </c:pt>
                <c:pt idx="3">
                  <c:v>160688</c:v>
                </c:pt>
                <c:pt idx="4">
                  <c:v>161636</c:v>
                </c:pt>
                <c:pt idx="5">
                  <c:v>176788</c:v>
                </c:pt>
                <c:pt idx="6">
                  <c:v>195324</c:v>
                </c:pt>
                <c:pt idx="7">
                  <c:v>211812</c:v>
                </c:pt>
                <c:pt idx="8">
                  <c:v>220176</c:v>
                </c:pt>
                <c:pt idx="9">
                  <c:v>206812</c:v>
                </c:pt>
                <c:pt idx="10">
                  <c:v>211960</c:v>
                </c:pt>
              </c:numCache>
            </c:numRef>
          </c:val>
        </c:ser>
        <c:ser>
          <c:idx val="1"/>
          <c:order val="1"/>
          <c:tx>
            <c:strRef>
              <c:f>承载人次!$A$121</c:f>
              <c:strCache>
                <c:ptCount val="1"/>
                <c:pt idx="0">
                  <c:v>东段</c:v>
                </c:pt>
              </c:strCache>
            </c:strRef>
          </c:tx>
          <c:spPr>
            <a:solidFill>
              <a:srgbClr val="ED7D31"/>
            </a:solidFill>
            <a:ln>
              <a:noFill/>
            </a:ln>
            <a:effectLst/>
          </c:spPr>
          <c:invertIfNegative val="0"/>
          <c:dLbls>
            <c:delete val="1"/>
          </c:dLbls>
          <c:cat>
            <c:strRef>
              <c:f>承载人次!$B$119:$M$119</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承载人次!$B$121:$M$121</c:f>
              <c:numCache>
                <c:formatCode>0\.0,</c:formatCode>
                <c:ptCount val="12"/>
                <c:pt idx="0">
                  <c:v>1419601</c:v>
                </c:pt>
                <c:pt idx="1">
                  <c:v>1490198</c:v>
                </c:pt>
                <c:pt idx="2">
                  <c:v>1899691</c:v>
                </c:pt>
                <c:pt idx="3">
                  <c:v>1980906</c:v>
                </c:pt>
                <c:pt idx="4">
                  <c:v>1903264</c:v>
                </c:pt>
                <c:pt idx="5">
                  <c:v>1895948</c:v>
                </c:pt>
                <c:pt idx="6">
                  <c:v>2138963</c:v>
                </c:pt>
                <c:pt idx="7">
                  <c:v>2288934</c:v>
                </c:pt>
                <c:pt idx="8">
                  <c:v>2170389</c:v>
                </c:pt>
                <c:pt idx="9">
                  <c:v>2213435</c:v>
                </c:pt>
                <c:pt idx="10">
                  <c:v>2248358</c:v>
                </c:pt>
              </c:numCache>
            </c:numRef>
          </c:val>
        </c:ser>
        <c:ser>
          <c:idx val="2"/>
          <c:order val="2"/>
          <c:tx>
            <c:strRef>
              <c:f>承载人次!$A$122</c:f>
              <c:strCache>
                <c:ptCount val="1"/>
                <c:pt idx="0">
                  <c:v>南段</c:v>
                </c:pt>
              </c:strCache>
            </c:strRef>
          </c:tx>
          <c:spPr>
            <a:solidFill>
              <a:srgbClr val="A5A5A5"/>
            </a:solidFill>
            <a:ln>
              <a:noFill/>
            </a:ln>
            <a:effectLst/>
          </c:spPr>
          <c:invertIfNegative val="0"/>
          <c:dLbls>
            <c:delete val="1"/>
          </c:dLbls>
          <c:cat>
            <c:strRef>
              <c:f>承载人次!$B$119:$M$119</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承载人次!$B$122:$M$122</c:f>
              <c:numCache>
                <c:formatCode>0\.0,</c:formatCode>
                <c:ptCount val="12"/>
                <c:pt idx="0">
                  <c:v>525765</c:v>
                </c:pt>
                <c:pt idx="1">
                  <c:v>558547</c:v>
                </c:pt>
                <c:pt idx="2">
                  <c:v>759975</c:v>
                </c:pt>
                <c:pt idx="3">
                  <c:v>1041192</c:v>
                </c:pt>
                <c:pt idx="4">
                  <c:v>1151791</c:v>
                </c:pt>
                <c:pt idx="5">
                  <c:v>1188391</c:v>
                </c:pt>
                <c:pt idx="6">
                  <c:v>1459504</c:v>
                </c:pt>
                <c:pt idx="7">
                  <c:v>1577955</c:v>
                </c:pt>
                <c:pt idx="8">
                  <c:v>1497966</c:v>
                </c:pt>
                <c:pt idx="9">
                  <c:v>1509368</c:v>
                </c:pt>
                <c:pt idx="10">
                  <c:v>1506813</c:v>
                </c:pt>
              </c:numCache>
            </c:numRef>
          </c:val>
        </c:ser>
        <c:ser>
          <c:idx val="3"/>
          <c:order val="3"/>
          <c:tx>
            <c:strRef>
              <c:f>承载人次!$A$123</c:f>
              <c:strCache>
                <c:ptCount val="1"/>
                <c:pt idx="0">
                  <c:v>西段</c:v>
                </c:pt>
              </c:strCache>
            </c:strRef>
          </c:tx>
          <c:spPr>
            <a:solidFill>
              <a:srgbClr val="FFC000"/>
            </a:solidFill>
            <a:ln>
              <a:noFill/>
            </a:ln>
            <a:effectLst/>
          </c:spPr>
          <c:invertIfNegative val="0"/>
          <c:dLbls>
            <c:delete val="1"/>
          </c:dLbls>
          <c:cat>
            <c:strRef>
              <c:f>承载人次!$B$119:$M$119</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承载人次!$B$123:$M$123</c:f>
              <c:numCache>
                <c:formatCode>0\.0,</c:formatCode>
                <c:ptCount val="12"/>
                <c:pt idx="0">
                  <c:v>581802</c:v>
                </c:pt>
                <c:pt idx="1">
                  <c:v>755788</c:v>
                </c:pt>
                <c:pt idx="2">
                  <c:v>1006702</c:v>
                </c:pt>
                <c:pt idx="3">
                  <c:v>1465320</c:v>
                </c:pt>
                <c:pt idx="4">
                  <c:v>1371801</c:v>
                </c:pt>
                <c:pt idx="5">
                  <c:v>1485597</c:v>
                </c:pt>
                <c:pt idx="6">
                  <c:v>1647078</c:v>
                </c:pt>
                <c:pt idx="7">
                  <c:v>1664883</c:v>
                </c:pt>
                <c:pt idx="8">
                  <c:v>1681189</c:v>
                </c:pt>
                <c:pt idx="9">
                  <c:v>1957398</c:v>
                </c:pt>
                <c:pt idx="10">
                  <c:v>1792027</c:v>
                </c:pt>
              </c:numCache>
            </c:numRef>
          </c:val>
        </c:ser>
        <c:dLbls>
          <c:showLegendKey val="0"/>
          <c:showVal val="0"/>
          <c:showCatName val="0"/>
          <c:showSerName val="0"/>
          <c:showPercent val="0"/>
          <c:showBubbleSize val="0"/>
        </c:dLbls>
        <c:gapWidth val="219"/>
        <c:overlap val="-27"/>
        <c:axId val="885489035"/>
        <c:axId val="972765244"/>
      </c:barChart>
      <c:catAx>
        <c:axId val="885489035"/>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2765244"/>
        <c:crosses val="autoZero"/>
        <c:auto val="1"/>
        <c:lblAlgn val="ctr"/>
        <c:lblOffset val="100"/>
        <c:noMultiLvlLbl val="0"/>
      </c:catAx>
      <c:valAx>
        <c:axId val="972765244"/>
        <c:scaling>
          <c:orientation val="minMax"/>
        </c:scaling>
        <c:delete val="0"/>
        <c:axPos val="l"/>
        <c:majorGridlines>
          <c:spPr>
            <a:ln w="9525" cap="flat" cmpd="sng" algn="ctr">
              <a:noFill/>
              <a:round/>
            </a:ln>
            <a:effectLst/>
          </c:spPr>
        </c:majorGridlines>
        <c:title>
          <c:tx>
            <c:rich>
              <a:bodyPr rot="0" spcFirstLastPara="0" vertOverflow="ellipsis" vert="horz" wrap="square" anchor="ctr" anchorCtr="1"/>
              <a:lstStyle/>
              <a:p>
                <a:pPr defTabSz="914400">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万人</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manualLayout>
              <c:xMode val="edge"/>
              <c:yMode val="edge"/>
              <c:x val="0.0218568474943389"/>
              <c:y val="0.0044490582826635"/>
            </c:manualLayout>
          </c:layout>
          <c:overlay val="0"/>
          <c:spPr>
            <a:noFill/>
            <a:ln>
              <a:noFill/>
            </a:ln>
            <a:effectLst/>
          </c:spPr>
        </c:title>
        <c:numFmt formatCode="0\.0,"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85489035"/>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53329473603011"/>
          <c:y val="0.0342906148177888"/>
          <c:w val="0.52545489382562"/>
          <c:h val="0.0751877009130362"/>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694444444444"/>
          <c:y val="0.133912037037037"/>
          <c:w val="0.84875"/>
          <c:h val="0.757060185185185"/>
        </c:manualLayout>
      </c:layout>
      <c:barChart>
        <c:barDir val="col"/>
        <c:grouping val="clustered"/>
        <c:varyColors val="0"/>
        <c:ser>
          <c:idx val="0"/>
          <c:order val="0"/>
          <c:tx>
            <c:strRef>
              <c:f>'[table1_中环路及匝道每月工作日周末节假日流量_2017年1月_11月_23g.xlsx]中环%'!$B$26</c:f>
              <c:strCache>
                <c:ptCount val="1"/>
                <c:pt idx="0">
                  <c:v>工作日日均人次</c:v>
                </c:pt>
              </c:strCache>
            </c:strRef>
          </c:tx>
          <c:spPr>
            <a:solidFill>
              <a:srgbClr val="5B9BD5"/>
            </a:solidFill>
            <a:ln>
              <a:noFill/>
            </a:ln>
            <a:effectLst/>
          </c:spPr>
          <c:invertIfNegative val="0"/>
          <c:dLbls>
            <c:delete val="1"/>
          </c:dLbls>
          <c:cat>
            <c:strRef>
              <c:f>'[table1_中环路及匝道每月工作日周末节假日流量_2017年1月_11月_23g.xlsx]中环%'!$C$25:$F$25</c:f>
              <c:strCache>
                <c:ptCount val="4"/>
                <c:pt idx="0">
                  <c:v>中环路北段</c:v>
                </c:pt>
                <c:pt idx="1">
                  <c:v>中环路东段</c:v>
                </c:pt>
                <c:pt idx="2">
                  <c:v>中环路西段</c:v>
                </c:pt>
                <c:pt idx="3">
                  <c:v>中环路南段</c:v>
                </c:pt>
              </c:strCache>
            </c:strRef>
          </c:cat>
          <c:val>
            <c:numRef>
              <c:f>'[table1_中环路及匝道每月工作日周末节假日流量_2017年1月_11月_23g.xlsx]中环%'!$C$26:$F$26</c:f>
              <c:numCache>
                <c:formatCode>General</c:formatCode>
                <c:ptCount val="4"/>
                <c:pt idx="0">
                  <c:v>4533</c:v>
                </c:pt>
                <c:pt idx="1">
                  <c:v>50781</c:v>
                </c:pt>
                <c:pt idx="2">
                  <c:v>21266</c:v>
                </c:pt>
                <c:pt idx="3">
                  <c:v>19060</c:v>
                </c:pt>
              </c:numCache>
            </c:numRef>
          </c:val>
        </c:ser>
        <c:ser>
          <c:idx val="1"/>
          <c:order val="1"/>
          <c:tx>
            <c:strRef>
              <c:f>'[table1_中环路及匝道每月工作日周末节假日流量_2017年1月_11月_23g.xlsx]中环%'!$B$27</c:f>
              <c:strCache>
                <c:ptCount val="1"/>
                <c:pt idx="0">
                  <c:v>周末日均人次</c:v>
                </c:pt>
              </c:strCache>
            </c:strRef>
          </c:tx>
          <c:spPr>
            <a:solidFill>
              <a:srgbClr val="ED7D31"/>
            </a:solidFill>
            <a:ln>
              <a:noFill/>
            </a:ln>
            <a:effectLst/>
          </c:spPr>
          <c:invertIfNegative val="0"/>
          <c:dLbls>
            <c:delete val="1"/>
          </c:dLbls>
          <c:cat>
            <c:strRef>
              <c:f>'[table1_中环路及匝道每月工作日周末节假日流量_2017年1月_11月_23g.xlsx]中环%'!$C$25:$F$25</c:f>
              <c:strCache>
                <c:ptCount val="4"/>
                <c:pt idx="0">
                  <c:v>中环路北段</c:v>
                </c:pt>
                <c:pt idx="1">
                  <c:v>中环路东段</c:v>
                </c:pt>
                <c:pt idx="2">
                  <c:v>中环路西段</c:v>
                </c:pt>
                <c:pt idx="3">
                  <c:v>中环路南段</c:v>
                </c:pt>
              </c:strCache>
            </c:strRef>
          </c:cat>
          <c:val>
            <c:numRef>
              <c:f>'[table1_中环路及匝道每月工作日周末节假日流量_2017年1月_11月_23g.xlsx]中环%'!$C$27:$F$27</c:f>
              <c:numCache>
                <c:formatCode>General</c:formatCode>
                <c:ptCount val="4"/>
                <c:pt idx="0">
                  <c:v>4957</c:v>
                </c:pt>
                <c:pt idx="1">
                  <c:v>50428</c:v>
                </c:pt>
                <c:pt idx="2">
                  <c:v>20869</c:v>
                </c:pt>
                <c:pt idx="3">
                  <c:v>19076</c:v>
                </c:pt>
              </c:numCache>
            </c:numRef>
          </c:val>
        </c:ser>
        <c:ser>
          <c:idx val="2"/>
          <c:order val="2"/>
          <c:tx>
            <c:strRef>
              <c:f>'[table1_中环路及匝道每月工作日周末节假日流量_2017年1月_11月_23g.xlsx]中环%'!$B$28</c:f>
              <c:strCache>
                <c:ptCount val="1"/>
                <c:pt idx="0">
                  <c:v>节假日日均人次</c:v>
                </c:pt>
              </c:strCache>
            </c:strRef>
          </c:tx>
          <c:spPr>
            <a:solidFill>
              <a:srgbClr val="A5A5A5"/>
            </a:solidFill>
            <a:ln>
              <a:noFill/>
            </a:ln>
            <a:effectLst/>
          </c:spPr>
          <c:invertIfNegative val="0"/>
          <c:dLbls>
            <c:delete val="1"/>
          </c:dLbls>
          <c:cat>
            <c:strRef>
              <c:f>'[table1_中环路及匝道每月工作日周末节假日流量_2017年1月_11月_23g.xlsx]中环%'!$C$25:$F$25</c:f>
              <c:strCache>
                <c:ptCount val="4"/>
                <c:pt idx="0">
                  <c:v>中环路北段</c:v>
                </c:pt>
                <c:pt idx="1">
                  <c:v>中环路东段</c:v>
                </c:pt>
                <c:pt idx="2">
                  <c:v>中环路西段</c:v>
                </c:pt>
                <c:pt idx="3">
                  <c:v>中环路南段</c:v>
                </c:pt>
              </c:strCache>
            </c:strRef>
          </c:cat>
          <c:val>
            <c:numRef>
              <c:f>'[table1_中环路及匝道每月工作日周末节假日流量_2017年1月_11月_23g.xlsx]中环%'!$C$28:$F$28</c:f>
              <c:numCache>
                <c:formatCode>General</c:formatCode>
                <c:ptCount val="4"/>
                <c:pt idx="0">
                  <c:v>2581</c:v>
                </c:pt>
                <c:pt idx="1">
                  <c:v>28945</c:v>
                </c:pt>
                <c:pt idx="2">
                  <c:v>10485</c:v>
                </c:pt>
                <c:pt idx="3">
                  <c:v>9747</c:v>
                </c:pt>
              </c:numCache>
            </c:numRef>
          </c:val>
        </c:ser>
        <c:dLbls>
          <c:showLegendKey val="0"/>
          <c:showVal val="0"/>
          <c:showCatName val="0"/>
          <c:showSerName val="0"/>
          <c:showPercent val="0"/>
          <c:showBubbleSize val="0"/>
        </c:dLbls>
        <c:gapWidth val="219"/>
        <c:overlap val="-27"/>
        <c:axId val="632701268"/>
        <c:axId val="878495950"/>
      </c:barChart>
      <c:catAx>
        <c:axId val="632701268"/>
        <c:scaling>
          <c:orientation val="minMax"/>
        </c:scaling>
        <c:delete val="0"/>
        <c:axPos val="b"/>
        <c:numFmt formatCode="General" sourceLinked="0"/>
        <c:majorTickMark val="in"/>
        <c:minorTickMark val="none"/>
        <c:tickLblPos val="nextTo"/>
        <c:spPr>
          <a:noFill/>
          <a:ln w="9525" cap="flat" cmpd="sng" algn="ctr">
            <a:solidFill>
              <a:sysClr val="windowText" lastClr="000000">
                <a:lumMod val="15000"/>
                <a:lumOff val="85000"/>
              </a:sysClr>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78495950"/>
        <c:crosses val="autoZero"/>
        <c:auto val="1"/>
        <c:lblAlgn val="ctr"/>
        <c:lblOffset val="100"/>
        <c:noMultiLvlLbl val="0"/>
      </c:catAx>
      <c:valAx>
        <c:axId val="878495950"/>
        <c:scaling>
          <c:orientation val="minMax"/>
        </c:scaling>
        <c:delete val="0"/>
        <c:axPos val="l"/>
        <c:majorGridlines>
          <c:spPr>
            <a:ln w="9525" cap="flat" cmpd="sng" algn="ctr">
              <a:noFill/>
              <a:round/>
            </a:ln>
            <a:effectLst/>
          </c:spPr>
        </c:majorGridlines>
        <c:numFmt formatCode="General"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32701268"/>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147615326694941"/>
          <c:y val="0.0084985835694051"/>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777777777778"/>
          <c:y val="0.221875"/>
          <c:w val="0.84875"/>
          <c:h val="0.669097222222222"/>
        </c:manualLayout>
      </c:layout>
      <c:barChart>
        <c:barDir val="col"/>
        <c:grouping val="clustered"/>
        <c:varyColors val="0"/>
        <c:ser>
          <c:idx val="0"/>
          <c:order val="0"/>
          <c:tx>
            <c:strRef>
              <c:f>'[table1_中环路及匝道每月工作日周末节假日流量_2017年1月_11月_23g.xlsx]中环%'!$B$38</c:f>
              <c:strCache>
                <c:ptCount val="1"/>
                <c:pt idx="0">
                  <c:v>工作日日均人次</c:v>
                </c:pt>
              </c:strCache>
            </c:strRef>
          </c:tx>
          <c:spPr>
            <a:solidFill>
              <a:srgbClr val="5B9BD5"/>
            </a:solidFill>
            <a:ln>
              <a:noFill/>
            </a:ln>
            <a:effectLst/>
          </c:spPr>
          <c:invertIfNegative val="0"/>
          <c:dLbls>
            <c:delete val="1"/>
          </c:dLbls>
          <c:cat>
            <c:strRef>
              <c:f>'[table1_中环路及匝道每月工作日周末节假日流量_2017年1月_11月_23g.xlsx]中环%'!$C$37:$F$37</c:f>
              <c:strCache>
                <c:ptCount val="4"/>
                <c:pt idx="0">
                  <c:v>中环路北段</c:v>
                </c:pt>
                <c:pt idx="1">
                  <c:v>中环路东段</c:v>
                </c:pt>
                <c:pt idx="2">
                  <c:v>中环路西段</c:v>
                </c:pt>
                <c:pt idx="3">
                  <c:v>中环路南段</c:v>
                </c:pt>
              </c:strCache>
            </c:strRef>
          </c:cat>
          <c:val>
            <c:numRef>
              <c:f>'[table1_中环路及匝道每月工作日周末节假日流量_2017年1月_11月_23g.xlsx]中环%'!$C$38:$F$38</c:f>
              <c:numCache>
                <c:formatCode>General</c:formatCode>
                <c:ptCount val="4"/>
                <c:pt idx="0">
                  <c:v>5566</c:v>
                </c:pt>
                <c:pt idx="1">
                  <c:v>67459</c:v>
                </c:pt>
                <c:pt idx="2">
                  <c:v>49890</c:v>
                </c:pt>
                <c:pt idx="3">
                  <c:v>36565</c:v>
                </c:pt>
              </c:numCache>
            </c:numRef>
          </c:val>
        </c:ser>
        <c:ser>
          <c:idx val="1"/>
          <c:order val="1"/>
          <c:tx>
            <c:strRef>
              <c:f>'[table1_中环路及匝道每月工作日周末节假日流量_2017年1月_11月_23g.xlsx]中环%'!$B$39</c:f>
              <c:strCache>
                <c:ptCount val="1"/>
                <c:pt idx="0">
                  <c:v>周末日均人次</c:v>
                </c:pt>
              </c:strCache>
            </c:strRef>
          </c:tx>
          <c:spPr>
            <a:solidFill>
              <a:srgbClr val="ED7D31"/>
            </a:solidFill>
            <a:ln>
              <a:noFill/>
            </a:ln>
            <a:effectLst/>
          </c:spPr>
          <c:invertIfNegative val="0"/>
          <c:dLbls>
            <c:delete val="1"/>
          </c:dLbls>
          <c:cat>
            <c:strRef>
              <c:f>'[table1_中环路及匝道每月工作日周末节假日流量_2017年1月_11月_23g.xlsx]中环%'!$C$37:$F$37</c:f>
              <c:strCache>
                <c:ptCount val="4"/>
                <c:pt idx="0">
                  <c:v>中环路北段</c:v>
                </c:pt>
                <c:pt idx="1">
                  <c:v>中环路东段</c:v>
                </c:pt>
                <c:pt idx="2">
                  <c:v>中环路西段</c:v>
                </c:pt>
                <c:pt idx="3">
                  <c:v>中环路南段</c:v>
                </c:pt>
              </c:strCache>
            </c:strRef>
          </c:cat>
          <c:val>
            <c:numRef>
              <c:f>'[table1_中环路及匝道每月工作日周末节假日流量_2017年1月_11月_23g.xlsx]中环%'!$C$39:$F$39</c:f>
              <c:numCache>
                <c:formatCode>General</c:formatCode>
                <c:ptCount val="4"/>
                <c:pt idx="0">
                  <c:v>5426</c:v>
                </c:pt>
                <c:pt idx="1">
                  <c:v>65222</c:v>
                </c:pt>
                <c:pt idx="2">
                  <c:v>48354</c:v>
                </c:pt>
                <c:pt idx="3">
                  <c:v>32115</c:v>
                </c:pt>
              </c:numCache>
            </c:numRef>
          </c:val>
        </c:ser>
        <c:ser>
          <c:idx val="2"/>
          <c:order val="2"/>
          <c:tx>
            <c:strRef>
              <c:f>'[table1_中环路及匝道每月工作日周末节假日流量_2017年1月_11月_23g.xlsx]中环%'!$B$40</c:f>
              <c:strCache>
                <c:ptCount val="1"/>
                <c:pt idx="0">
                  <c:v>节假日日均人次</c:v>
                </c:pt>
              </c:strCache>
            </c:strRef>
          </c:tx>
          <c:spPr>
            <a:solidFill>
              <a:srgbClr val="A5A5A5"/>
            </a:solidFill>
            <a:ln>
              <a:noFill/>
            </a:ln>
            <a:effectLst/>
          </c:spPr>
          <c:invertIfNegative val="0"/>
          <c:dLbls>
            <c:delete val="1"/>
          </c:dLbls>
          <c:cat>
            <c:strRef>
              <c:f>'[table1_中环路及匝道每月工作日周末节假日流量_2017年1月_11月_23g.xlsx]中环%'!$C$37:$F$37</c:f>
              <c:strCache>
                <c:ptCount val="4"/>
                <c:pt idx="0">
                  <c:v>中环路北段</c:v>
                </c:pt>
                <c:pt idx="1">
                  <c:v>中环路东段</c:v>
                </c:pt>
                <c:pt idx="2">
                  <c:v>中环路西段</c:v>
                </c:pt>
                <c:pt idx="3">
                  <c:v>中环路南段</c:v>
                </c:pt>
              </c:strCache>
            </c:strRef>
          </c:cat>
          <c:val>
            <c:numRef>
              <c:f>'[table1_中环路及匝道每月工作日周末节假日流量_2017年1月_11月_23g.xlsx]中环%'!$C$40:$F$40</c:f>
              <c:numCache>
                <c:formatCode>General</c:formatCode>
                <c:ptCount val="4"/>
                <c:pt idx="0">
                  <c:v>4473</c:v>
                </c:pt>
                <c:pt idx="1">
                  <c:v>61570</c:v>
                </c:pt>
                <c:pt idx="2">
                  <c:v>45455</c:v>
                </c:pt>
                <c:pt idx="3">
                  <c:v>30752</c:v>
                </c:pt>
              </c:numCache>
            </c:numRef>
          </c:val>
        </c:ser>
        <c:dLbls>
          <c:showLegendKey val="0"/>
          <c:showVal val="0"/>
          <c:showCatName val="0"/>
          <c:showSerName val="0"/>
          <c:showPercent val="0"/>
          <c:showBubbleSize val="0"/>
        </c:dLbls>
        <c:gapWidth val="219"/>
        <c:overlap val="-27"/>
        <c:axId val="581662575"/>
        <c:axId val="676076849"/>
      </c:barChart>
      <c:catAx>
        <c:axId val="581662575"/>
        <c:scaling>
          <c:orientation val="minMax"/>
        </c:scaling>
        <c:delete val="0"/>
        <c:axPos val="b"/>
        <c:numFmt formatCode="General" sourceLinked="0"/>
        <c:majorTickMark val="in"/>
        <c:minorTickMark val="none"/>
        <c:tickLblPos val="nextTo"/>
        <c:spPr>
          <a:noFill/>
          <a:ln w="9525" cap="flat" cmpd="sng" algn="ctr">
            <a:solidFill>
              <a:sysClr val="windowText" lastClr="000000">
                <a:lumMod val="15000"/>
                <a:lumOff val="85000"/>
              </a:sysClr>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76076849"/>
        <c:crosses val="autoZero"/>
        <c:auto val="1"/>
        <c:lblAlgn val="ctr"/>
        <c:lblOffset val="100"/>
        <c:noMultiLvlLbl val="0"/>
      </c:catAx>
      <c:valAx>
        <c:axId val="676076849"/>
        <c:scaling>
          <c:orientation val="minMax"/>
        </c:scaling>
        <c:delete val="0"/>
        <c:axPos val="l"/>
        <c:majorGridlines>
          <c:spPr>
            <a:ln w="9525" cap="flat" cmpd="sng" algn="ctr">
              <a:noFill/>
              <a:round/>
            </a:ln>
            <a:effectLst/>
          </c:spPr>
        </c:majorGridlines>
        <c:numFmt formatCode="General"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581662575"/>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125347222222222"/>
          <c:y val="0.0414351851851852"/>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spPr>
      <a:solidFill>
        <a:srgbClr val="FFFFFF"/>
      </a:solidFill>
    </cs:spPr>
  </cs:dataPoint>
  <cs:dataPoint3D>
    <cs:lnRef idx="0"/>
    <cs:fillRef idx="1">
      <cs:styleClr val="auto"/>
    </cs:fillRef>
    <cs:effectRef idx="0"/>
    <cs:fontRef idx="minor">
      <a:sysClr val="windowText" lastClr="000000"/>
    </cs:fontRef>
    <cs:spPr>
      <a:solidFill>
        <a:srgbClr val="FFFFFF"/>
      </a:solidFill>
    </cs:spPr>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solidFill>
        <a:srgbClr val="FFFFFF"/>
      </a:solidFill>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spPr>
      <a:solidFill>
        <a:srgbClr val="FFFFFF"/>
      </a:solidFill>
    </cs:spPr>
  </cs:dataPoint>
  <cs:dataPoint3D>
    <cs:lnRef idx="0"/>
    <cs:fillRef idx="1">
      <cs:styleClr val="auto"/>
    </cs:fillRef>
    <cs:effectRef idx="0"/>
    <cs:fontRef idx="minor">
      <a:sysClr val="windowText" lastClr="000000"/>
    </cs:fontRef>
    <cs:spPr>
      <a:solidFill>
        <a:srgbClr val="FFFFFF"/>
      </a:solidFill>
    </cs:spPr>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solidFill>
        <a:srgbClr val="FFFFFF"/>
      </a:solidFill>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14.xml><?xml version="1.0" encoding="utf-8"?>
<cs:chartStyle xmlns:cs="http://schemas.microsoft.com/office/drawing/2012/chartStyle" xmlns:a="http://schemas.openxmlformats.org/drawingml/2006/main" id="332">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9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spPr>
      <a:ln w="19050">
        <a:solidFill>
          <a:sysClr val="window" lastClr="FFFFFF"/>
        </a:solidFill>
      </a:ln>
    </cs:spPr>
  </cs:dataPoint>
  <cs:dataPoint3D>
    <cs:lnRef idx="0"/>
    <cs:fillRef idx="1">
      <cs:styleClr val="auto"/>
    </cs:fillRef>
    <cs:effectRef idx="0"/>
    <cs:fontRef idx="minor">
      <a:sysClr val="windowText" lastClr="000000"/>
    </cs:fontRef>
    <cs:spPr>
      <a:ln w="25400">
        <a:solidFill>
          <a:sysClr val="window" lastClr="FFFFFF"/>
        </a:solidFill>
      </a:ln>
    </cs:spPr>
  </cs:dataPoint3D>
  <cs:dataPointLine>
    <cs:lnRef idx="0">
      <cs:styleClr val="auto"/>
    </cs:lnRef>
    <cs:fillRef idx="0"/>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0"/>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75000"/>
          <a:lumOff val="25000"/>
        </a:sysClr>
      </a:solidFill>
      <a:ln w="9525" cap="flat" cmpd="sng" algn="ctr">
        <a:solidFill>
          <a:sysClr val="windowText" lastClr="000000">
            <a:lumMod val="65000"/>
            <a:lumOff val="35000"/>
          </a:sysClr>
        </a:solidFill>
        <a:round/>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50000"/>
            <a:lumOff val="50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cap="flat" cmpd="sng" algn="ctr">
        <a:solidFill>
          <a:sysClr val="windowText" lastClr="000000">
            <a:lumMod val="65000"/>
            <a:lumOff val="35000"/>
          </a:sysClr>
        </a:solidFill>
        <a:round/>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9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spPr>
      <a:ln w="19050">
        <a:solidFill>
          <a:sysClr val="window" lastClr="FFFFFF"/>
        </a:solidFill>
      </a:ln>
    </cs:spPr>
  </cs:dataPoint>
  <cs:dataPoint3D>
    <cs:lnRef idx="0"/>
    <cs:fillRef idx="1">
      <cs:styleClr val="auto"/>
    </cs:fillRef>
    <cs:effectRef idx="0"/>
    <cs:fontRef idx="minor">
      <a:sysClr val="windowText" lastClr="000000"/>
    </cs:fontRef>
    <cs:spPr>
      <a:ln w="25400">
        <a:solidFill>
          <a:sysClr val="window" lastClr="FFFFFF"/>
        </a:solidFill>
      </a:ln>
    </cs:spPr>
  </cs:dataPoint3D>
  <cs:dataPointLine>
    <cs:lnRef idx="0">
      <cs:styleClr val="auto"/>
    </cs:lnRef>
    <cs:fillRef idx="0"/>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0"/>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75000"/>
          <a:lumOff val="25000"/>
        </a:sysClr>
      </a:solidFill>
      <a:ln w="9525" cap="flat" cmpd="sng" algn="ctr">
        <a:solidFill>
          <a:sysClr val="windowText" lastClr="000000">
            <a:lumMod val="65000"/>
            <a:lumOff val="35000"/>
          </a:sysClr>
        </a:solidFill>
        <a:round/>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50000"/>
            <a:lumOff val="50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cap="flat" cmpd="sng" algn="ctr">
        <a:solidFill>
          <a:sysClr val="windowText" lastClr="000000">
            <a:lumMod val="65000"/>
            <a:lumOff val="35000"/>
          </a:sysClr>
        </a:solidFill>
        <a:round/>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9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spPr>
      <a:ln w="19050">
        <a:solidFill>
          <a:sysClr val="window" lastClr="FFFFFF"/>
        </a:solidFill>
      </a:ln>
    </cs:spPr>
  </cs:dataPoint>
  <cs:dataPoint3D>
    <cs:lnRef idx="0"/>
    <cs:fillRef idx="1">
      <cs:styleClr val="auto"/>
    </cs:fillRef>
    <cs:effectRef idx="0"/>
    <cs:fontRef idx="minor">
      <a:sysClr val="windowText" lastClr="000000"/>
    </cs:fontRef>
    <cs:spPr>
      <a:ln w="25400">
        <a:solidFill>
          <a:sysClr val="window" lastClr="FFFFFF"/>
        </a:solidFill>
      </a:ln>
    </cs:spPr>
  </cs:dataPoint3D>
  <cs:dataPointLine>
    <cs:lnRef idx="0">
      <cs:styleClr val="auto"/>
    </cs:lnRef>
    <cs:fillRef idx="0"/>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0"/>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75000"/>
          <a:lumOff val="25000"/>
        </a:sysClr>
      </a:solidFill>
      <a:ln w="9525" cap="flat" cmpd="sng" algn="ctr">
        <a:solidFill>
          <a:sysClr val="windowText" lastClr="000000">
            <a:lumMod val="65000"/>
            <a:lumOff val="35000"/>
          </a:sysClr>
        </a:solidFill>
        <a:round/>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50000"/>
            <a:lumOff val="50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cap="flat" cmpd="sng" algn="ctr">
        <a:solidFill>
          <a:sysClr val="windowText" lastClr="000000">
            <a:lumMod val="65000"/>
            <a:lumOff val="35000"/>
          </a:sysClr>
        </a:solidFill>
        <a:round/>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9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spPr>
      <a:ln w="19050">
        <a:solidFill>
          <a:sysClr val="window" lastClr="FFFFFF"/>
        </a:solidFill>
      </a:ln>
    </cs:spPr>
  </cs:dataPoint>
  <cs:dataPoint3D>
    <cs:lnRef idx="0"/>
    <cs:fillRef idx="1">
      <cs:styleClr val="auto"/>
    </cs:fillRef>
    <cs:effectRef idx="0"/>
    <cs:fontRef idx="minor">
      <a:sysClr val="windowText" lastClr="000000"/>
    </cs:fontRef>
    <cs:spPr>
      <a:ln w="25400">
        <a:solidFill>
          <a:sysClr val="window" lastClr="FFFFFF"/>
        </a:solidFill>
      </a:ln>
    </cs:spPr>
  </cs:dataPoint3D>
  <cs:dataPointLine>
    <cs:lnRef idx="0">
      <cs:styleClr val="auto"/>
    </cs:lnRef>
    <cs:fillRef idx="0"/>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0"/>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75000"/>
          <a:lumOff val="25000"/>
        </a:sysClr>
      </a:solidFill>
      <a:ln w="9525" cap="flat" cmpd="sng" algn="ctr">
        <a:solidFill>
          <a:sysClr val="windowText" lastClr="000000">
            <a:lumMod val="65000"/>
            <a:lumOff val="35000"/>
          </a:sysClr>
        </a:solidFill>
        <a:round/>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50000"/>
            <a:lumOff val="50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cap="flat" cmpd="sng" algn="ctr">
        <a:solidFill>
          <a:sysClr val="windowText" lastClr="000000">
            <a:lumMod val="65000"/>
            <a:lumOff val="35000"/>
          </a:sysClr>
        </a:solidFill>
        <a:round/>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332">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29.xml><?xml version="1.0" encoding="utf-8"?>
<cs:chartStyle xmlns:cs="http://schemas.microsoft.com/office/drawing/2012/chartStyle" xmlns:a="http://schemas.openxmlformats.org/drawingml/2006/main" id="332">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75000"/>
          <a:lumOff val="25000"/>
        </a:sysClr>
      </a:solidFill>
      <a:ln w="9525" cap="flat" cmpd="sng" algn="ctr">
        <a:solidFill>
          <a:sysClr val="windowText" lastClr="000000">
            <a:lumMod val="65000"/>
            <a:lumOff val="35000"/>
          </a:sysClr>
        </a:solidFill>
        <a:round/>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cap="flat" cmpd="sng" algn="ctr">
        <a:solidFill>
          <a:sysClr val="windowText" lastClr="000000">
            <a:lumMod val="65000"/>
            <a:lumOff val="35000"/>
          </a:sysClr>
        </a:solidFill>
        <a:round/>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spPr>
      <a:solidFill>
        <a:srgbClr val="FFFFFF"/>
      </a:solidFill>
    </cs:spPr>
  </cs:dataPoint>
  <cs:dataPoint3D>
    <cs:lnRef idx="0"/>
    <cs:fillRef idx="1">
      <cs:styleClr val="auto"/>
    </cs:fillRef>
    <cs:effectRef idx="0"/>
    <cs:fontRef idx="minor">
      <a:sysClr val="windowText" lastClr="000000"/>
    </cs:fontRef>
    <cs:spPr>
      <a:solidFill>
        <a:srgbClr val="FFFFFF"/>
      </a:solidFill>
    </cs:spPr>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solidFill>
        <a:srgbClr val="FFFFFF"/>
      </a:solidFill>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3D331-530E-4757-B414-47DFFBFEE4F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1B9B81-4772-45A7-A1ED-584E38E7356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sz="1200" dirty="0" smtClean="0">
                <a:solidFill>
                  <a:srgbClr val="FF0000"/>
                </a:solidFill>
                <a:latin typeface="微软雅黑" panose="020B0503020204020204" pitchFamily="34" charset="-122"/>
                <a:ea typeface="微软雅黑" panose="020B0503020204020204" pitchFamily="34" charset="-122"/>
              </a:rPr>
              <a:t>1. </a:t>
            </a:r>
            <a:r>
              <a:rPr lang="zh-CN" altLang="en-US" sz="1200" dirty="0" smtClean="0">
                <a:solidFill>
                  <a:srgbClr val="FF0000"/>
                </a:solidFill>
                <a:latin typeface="微软雅黑" panose="020B0503020204020204" pitchFamily="34" charset="-122"/>
                <a:ea typeface="微软雅黑" panose="020B0503020204020204" pitchFamily="34" charset="-122"/>
              </a:rPr>
              <a:t>报告的五个部分是否可以规划为：</a:t>
            </a:r>
            <a:r>
              <a:rPr lang="zh-CN" altLang="en-US" baseline="0" dirty="0" smtClean="0"/>
              <a:t>项目综述及简介、承载人次、区域联系、道路交通、公共交通、专题分析六部分。主要增加了 区域联系和公共交通两大部分，将</a:t>
            </a:r>
            <a:r>
              <a:rPr lang="zh-CN" altLang="en-US" sz="1200" dirty="0" smtClean="0">
                <a:solidFill>
                  <a:srgbClr val="FF0000"/>
                </a:solidFill>
                <a:latin typeface="微软雅黑" panose="020B0503020204020204" pitchFamily="34" charset="-122"/>
                <a:ea typeface="微软雅黑" panose="020B0503020204020204" pitchFamily="34" charset="-122"/>
              </a:rPr>
              <a:t>市民行程时间分析、市民出行路径及中环分流分析归纳为道路交通分析部分。</a:t>
            </a:r>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这部分中一些内容引用之前报告的一些内容，此外又增加了一部分内容，从不同角度分析中环路承载的人次。</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a:t>
            </a:r>
            <a:r>
              <a:rPr lang="en-US" altLang="zh-CN" dirty="0" smtClean="0"/>
              <a:t>. </a:t>
            </a:r>
            <a:r>
              <a:rPr lang="zh-CN" altLang="en-US" dirty="0" smtClean="0"/>
              <a:t>区域吸引力指数 </a:t>
            </a:r>
            <a:r>
              <a:rPr lang="en-US" altLang="zh-CN" dirty="0" smtClean="0"/>
              <a:t>= </a:t>
            </a:r>
            <a:r>
              <a:rPr lang="zh-CN" altLang="en-US" dirty="0" smtClean="0"/>
              <a:t>该区域流入人口</a:t>
            </a:r>
            <a:r>
              <a:rPr lang="en-US" altLang="zh-CN" dirty="0" smtClean="0"/>
              <a:t>/</a:t>
            </a:r>
            <a:r>
              <a:rPr lang="zh-CN" altLang="en-US" dirty="0" smtClean="0"/>
              <a:t>全市各区域流入人口总和。</a:t>
            </a:r>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a:t>
            </a:r>
            <a:r>
              <a:rPr lang="en-US" altLang="zh-CN" dirty="0" smtClean="0"/>
              <a:t>. </a:t>
            </a:r>
            <a:r>
              <a:rPr lang="zh-CN" altLang="en-US" dirty="0" smtClean="0"/>
              <a:t>区域吸引力指数 </a:t>
            </a:r>
            <a:r>
              <a:rPr lang="en-US" altLang="zh-CN" dirty="0" smtClean="0"/>
              <a:t>= </a:t>
            </a:r>
            <a:r>
              <a:rPr lang="zh-CN" altLang="en-US" dirty="0" smtClean="0"/>
              <a:t>该区域流入人口</a:t>
            </a:r>
            <a:r>
              <a:rPr lang="en-US" altLang="zh-CN" dirty="0" smtClean="0"/>
              <a:t>/</a:t>
            </a:r>
            <a:r>
              <a:rPr lang="zh-CN" altLang="en-US" dirty="0" smtClean="0"/>
              <a:t>全市各区域流入人口总和。</a:t>
            </a:r>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zh-CN" altLang="en-US" dirty="0" smtClean="0"/>
              <a:t>区域吸引力指数 </a:t>
            </a:r>
            <a:r>
              <a:rPr lang="en-US" altLang="zh-CN" dirty="0" smtClean="0"/>
              <a:t>= </a:t>
            </a:r>
            <a:r>
              <a:rPr lang="zh-CN" altLang="en-US" dirty="0" smtClean="0"/>
              <a:t>该区域流入人口</a:t>
            </a:r>
            <a:r>
              <a:rPr lang="en-US" altLang="zh-CN" dirty="0" smtClean="0"/>
              <a:t>/</a:t>
            </a:r>
            <a:r>
              <a:rPr lang="zh-CN" altLang="en-US" dirty="0" smtClean="0"/>
              <a:t>全市各区域流入人口总和。</a:t>
            </a:r>
            <a:endParaRPr lang="en-US" altLang="zh-CN" dirty="0" smtClean="0"/>
          </a:p>
          <a:p>
            <a:pPr marL="228600" indent="-228600">
              <a:buAutoNum type="arabicPeriod"/>
            </a:pPr>
            <a:r>
              <a:rPr lang="zh-CN" altLang="en-US" dirty="0" smtClean="0"/>
              <a:t>道路行驶速度越高，运行时间越短，饱和度越低，反之则越高。饱和度值与行车速度成反比，与行驶时间成反比。</a:t>
            </a:r>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zh-CN" altLang="en-US" dirty="0" smtClean="0"/>
              <a:t>区域吸引力指数 </a:t>
            </a:r>
            <a:r>
              <a:rPr lang="en-US" altLang="zh-CN" dirty="0" smtClean="0"/>
              <a:t>= </a:t>
            </a:r>
            <a:r>
              <a:rPr lang="zh-CN" altLang="en-US" dirty="0" smtClean="0"/>
              <a:t>该区域流入人口</a:t>
            </a:r>
            <a:r>
              <a:rPr lang="en-US" altLang="zh-CN" dirty="0" smtClean="0"/>
              <a:t>/</a:t>
            </a:r>
            <a:r>
              <a:rPr lang="zh-CN" altLang="en-US" dirty="0" smtClean="0"/>
              <a:t>全市各区域流入人口总和。</a:t>
            </a:r>
            <a:endParaRPr lang="en-US" altLang="zh-CN" dirty="0" smtClean="0"/>
          </a:p>
          <a:p>
            <a:pPr marL="228600" indent="-228600">
              <a:buAutoNum type="arabicPeriod"/>
            </a:pPr>
            <a:r>
              <a:rPr lang="zh-CN" altLang="en-US" dirty="0" smtClean="0"/>
              <a:t>道路行驶速度越高，运行时间越短，饱和度越低，反之则越高。饱和度值与行车速度成反比，与行驶时间成反比。</a:t>
            </a:r>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zh-CN" altLang="en-US" dirty="0" smtClean="0"/>
              <a:t>区域吸引力指数 </a:t>
            </a:r>
            <a:r>
              <a:rPr lang="en-US" altLang="zh-CN" dirty="0" smtClean="0"/>
              <a:t>= </a:t>
            </a:r>
            <a:r>
              <a:rPr lang="zh-CN" altLang="en-US" dirty="0" smtClean="0"/>
              <a:t>该区域流入人口</a:t>
            </a:r>
            <a:r>
              <a:rPr lang="en-US" altLang="zh-CN" dirty="0" smtClean="0"/>
              <a:t>/</a:t>
            </a:r>
            <a:r>
              <a:rPr lang="zh-CN" altLang="en-US" dirty="0" smtClean="0"/>
              <a:t>全市各区域流入人口总和。</a:t>
            </a:r>
            <a:endParaRPr lang="en-US" altLang="zh-CN" dirty="0" smtClean="0"/>
          </a:p>
          <a:p>
            <a:pPr marL="228600" indent="-228600">
              <a:buAutoNum type="arabicPeriod"/>
            </a:pPr>
            <a:r>
              <a:rPr lang="zh-CN" altLang="en-US" dirty="0" smtClean="0"/>
              <a:t>道路行驶速度越高，运行时间越短，饱和度越低，反之则越高。饱和度值与行车速度成反比，与行驶时间成反比。</a:t>
            </a:r>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早晚高锋目前这样还是太简单，可以按小区，或者更大范围。不同区域的出行规律可能会有区别。同时可以把出行人员年龄，性别这些也加进去。还可以结合</a:t>
            </a:r>
            <a:r>
              <a:rPr lang="en-US" altLang="zh-CN" dirty="0" smtClean="0"/>
              <a:t>OD</a:t>
            </a:r>
            <a:r>
              <a:rPr lang="zh-CN" altLang="en-US" dirty="0" smtClean="0"/>
              <a:t>，从哪个地方出来，到哪个地方去。</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早晚高锋目前这样还是太简单，可以按小区，或者更大范围。不同区域的出行规律可能会有区别。同时可以把出行人员年龄，性别这些也加进去。还可以结合</a:t>
            </a:r>
            <a:r>
              <a:rPr lang="en-US" altLang="zh-CN" dirty="0" smtClean="0"/>
              <a:t>OD</a:t>
            </a:r>
            <a:r>
              <a:rPr lang="zh-CN" altLang="en-US" dirty="0" smtClean="0"/>
              <a:t>，从哪个地方出来，到哪个地方去。</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早晚高锋目前这样还是太简单，可以按小区，或者更大范围。不同区域的出行规律可能会有区别。同时可以把出行人员年龄，性别这些也加进去。还可以结合</a:t>
            </a:r>
            <a:r>
              <a:rPr lang="en-US" altLang="zh-CN" dirty="0" smtClean="0"/>
              <a:t>OD</a:t>
            </a:r>
            <a:r>
              <a:rPr lang="zh-CN" altLang="en-US" dirty="0" smtClean="0"/>
              <a:t>，从哪个地方出来，到哪个地方去。</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sym typeface="+mn-ea"/>
              </a:rPr>
              <a:t>可以对比分析中环开通前后 晚高峰拥堵道路</a:t>
            </a:r>
            <a:r>
              <a:rPr lang="en-US" altLang="zh-CN" dirty="0">
                <a:sym typeface="+mn-ea"/>
              </a:rPr>
              <a:t>TOP10</a:t>
            </a:r>
            <a:r>
              <a:rPr lang="zh-CN" altLang="en-US" dirty="0">
                <a:sym typeface="+mn-ea"/>
              </a:rPr>
              <a:t>的变化情况。</a:t>
            </a:r>
            <a:endParaRPr lang="zh-CN" altLang="en-US" dirty="0"/>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sym typeface="+mn-ea"/>
              </a:rPr>
              <a:t>可以对比分析中环开通前后 晚高峰拥堵道路</a:t>
            </a:r>
            <a:r>
              <a:rPr lang="en-US" altLang="zh-CN" dirty="0">
                <a:sym typeface="+mn-ea"/>
              </a:rPr>
              <a:t>TOP10</a:t>
            </a:r>
            <a:r>
              <a:rPr lang="zh-CN" altLang="en-US" dirty="0">
                <a:sym typeface="+mn-ea"/>
              </a:rPr>
              <a:t>的变化情况。</a:t>
            </a:r>
            <a:endParaRPr lang="zh-CN" altLang="en-US" dirty="0"/>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indent="0">
              <a:buNone/>
            </a:pPr>
            <a:endParaRPr lang="en-US" altLang="zh-CN" sz="1200" b="0" i="0" u="none" strike="noStrike" baseline="0" dirty="0" smtClean="0">
              <a:solidFill>
                <a:srgbClr val="0070C0"/>
              </a:solidFill>
              <a:effectLst/>
              <a:latin typeface="微软雅黑" panose="020B0503020204020204" pitchFamily="34" charset="-122"/>
              <a:ea typeface="微软雅黑" panose="020B0503020204020204" pitchFamily="34" charset="-122"/>
            </a:endParaRPr>
          </a:p>
          <a:p>
            <a:pPr marL="228600" indent="-228600">
              <a:buAutoNum type="arabicPeriod"/>
            </a:pPr>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1. </a:t>
            </a:r>
            <a:r>
              <a:rPr lang="zh-CN" altLang="en-US" dirty="0" smtClean="0"/>
              <a:t>节约用时比率</a:t>
            </a:r>
            <a:endParaRPr lang="zh-CN" altLang="en-US" dirty="0" smtClean="0"/>
          </a:p>
          <a:p>
            <a:r>
              <a:rPr lang="en-US" dirty="0"/>
              <a:t>以中环开通后3个月为时间点，捕捉每天路经中环的用户，而后从中筛选出路径较为固定用户并对其OD</a:t>
            </a:r>
            <a:r>
              <a:rPr lang="en-US" dirty="0" smtClean="0"/>
              <a:t>进行记录。在此基础上，将时间轴设为中环开通前3</a:t>
            </a:r>
            <a:r>
              <a:rPr lang="en-US" dirty="0"/>
              <a:t>个月从中联通历史存储数据中捕捉与中环开通后OD</a:t>
            </a:r>
            <a:r>
              <a:rPr lang="en-US" dirty="0" smtClean="0"/>
              <a:t>路径一致的相同用户</a:t>
            </a:r>
            <a:r>
              <a:rPr lang="en-US" dirty="0"/>
              <a:t>，进行时间对比得出平均节约时间。抽样提取跨区出行OD相同的若干用户，分别统计中环开通前3个月的平均行程时间以及中环开通后3个月的平均行程时间，得出平均节约时间。</a:t>
            </a:r>
            <a:endParaRPr lang="en-US" dirty="0"/>
          </a:p>
          <a:p>
            <a:r>
              <a:rPr lang="en-US" dirty="0"/>
              <a:t>抽样提取路径为：南明区-云岩 区（沙冲路-蛮坡、花果园-未来方舟）、南明区-观山湖区（沙冲路-世纪城、金华园-机场）、南明区-乌当区（中天花园-花果园</a:t>
            </a:r>
            <a:r>
              <a:rPr lang="en-US" dirty="0" smtClean="0"/>
              <a:t>）。</a:t>
            </a:r>
            <a:endParaRPr lang="en-US" dirty="0" smtClean="0"/>
          </a:p>
          <a:p>
            <a:r>
              <a:rPr lang="zh-CN" altLang="en-US" dirty="0" smtClean="0"/>
              <a:t>同样这里也需要有最后三个月的数据，也许最近三个月，走的人多了，速度会慢下来。</a:t>
            </a:r>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哪些时间段，哪些地方最拥堵，指导人们的出行选择不同的道路，避开拥堵区域和时间段，提高出行效率。</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中环承载了大量的人流量，加强了重点区域的联系强度。</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这部分中一些内容引用之前报告的一些内容，此外又增加了一部分内容，从不同角度分析中环路承载的人次。</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indent="0">
              <a:buNone/>
            </a:pPr>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sym typeface="+mn-ea"/>
              </a:rPr>
              <a:t>中环</a:t>
            </a:r>
            <a:r>
              <a:rPr lang="en-US" altLang="zh-CN" dirty="0">
                <a:sym typeface="+mn-ea"/>
              </a:rPr>
              <a:t>BRT</a:t>
            </a:r>
            <a:r>
              <a:rPr lang="zh-CN" altLang="en-US" dirty="0">
                <a:sym typeface="+mn-ea"/>
              </a:rPr>
              <a:t>月承载总人次变化趋势，分析中环</a:t>
            </a:r>
            <a:r>
              <a:rPr lang="en-US" altLang="zh-CN" dirty="0">
                <a:sym typeface="+mn-ea"/>
              </a:rPr>
              <a:t>BRT</a:t>
            </a:r>
            <a:r>
              <a:rPr lang="zh-CN" altLang="en-US" dirty="0">
                <a:sym typeface="+mn-ea"/>
              </a:rPr>
              <a:t>开通后每月运载的人次，分析在公共交通方面中环的作用。</a:t>
            </a:r>
            <a:endParaRPr lang="zh-CN" altLang="en-US" dirty="0">
              <a:sym typeface="+mn-ea"/>
            </a:endParaRPr>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这三个似乎说服力不够。表达的意思比较简单。你可以把半年的数据线都画在一张图中。</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indent="0">
              <a:buNone/>
            </a:pP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indent="0">
              <a:buNone/>
            </a:pP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分析中环路在工作日的人流量变化情况，可以反映出贵阳市市民在工作日的出行行为，判断市民在工作日的出行高峰。数据显示中环路在早上</a:t>
            </a:r>
            <a:r>
              <a:rPr lang="en-US" altLang="zh-CN" dirty="0"/>
              <a:t>8</a:t>
            </a:r>
            <a:r>
              <a:rPr lang="zh-CN" altLang="en-US" dirty="0"/>
              <a:t>点和下午</a:t>
            </a:r>
            <a:r>
              <a:rPr lang="en-US" altLang="zh-CN" dirty="0"/>
              <a:t>17</a:t>
            </a:r>
            <a:r>
              <a:rPr lang="zh-CN" altLang="en-US" dirty="0"/>
              <a:t>点迎来了早晚高峰期，随后早晚高峰期回落，人流量减少，同样的在未开通中环前市民的出行也将伴随着早晚两个高峰期，但是由于中环的开通对其他道路的分流影响将会导致其他某些道路的道路的早晚高峰期回落较早，相应的交通拥堵在一定情况下提前结束，分析这一点也能体现出中环的开通带来的交通拥堵情况的改善，发挥中环路的疏导分流作用。</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这里要说明有</a:t>
            </a:r>
            <a:r>
              <a:rPr lang="en-US" altLang="zh-CN" dirty="0" smtClean="0"/>
              <a:t>14</a:t>
            </a:r>
            <a:r>
              <a:rPr lang="zh-CN" altLang="en-US" dirty="0" smtClean="0"/>
              <a:t>个立交。然后最好在图中也标识出这些数据。按年平均。</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indent="0">
              <a:buNone/>
            </a:pPr>
            <a:endParaRPr lang="zh-CN" altLang="en-US" dirty="0">
              <a:sym typeface="+mn-ea"/>
            </a:endParaRPr>
          </a:p>
          <a:p>
            <a:pPr indent="0">
              <a:buNone/>
            </a:pPr>
            <a:endParaRPr lang="zh-CN" altLang="en-US" dirty="0">
              <a:sym typeface="+mn-ea"/>
            </a:endParaRPr>
          </a:p>
          <a:p>
            <a:pPr indent="0">
              <a:buNone/>
            </a:pPr>
            <a:endParaRPr lang="zh-CN" altLang="en-US" dirty="0"/>
          </a:p>
          <a:p>
            <a:pPr indent="0">
              <a:buNone/>
            </a:pPr>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这里要说明有</a:t>
            </a:r>
            <a:r>
              <a:rPr lang="en-US" altLang="zh-CN" dirty="0" smtClean="0"/>
              <a:t>14</a:t>
            </a:r>
            <a:r>
              <a:rPr lang="zh-CN" altLang="en-US" dirty="0" smtClean="0"/>
              <a:t>个立交。然后最好在图中也标识出这些数据。按年平均。</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前四个月是不够的。前四个月不具说服力，最近几个月也需要有。</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前四个月是不够的。前四个月不具说服力，最近几个月也需要有。</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前四个月是不够的。前四个月不具说服力，最近几个月也需要有。</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前四个月是不够的。前四个月不具说服力，最近几个月也需要有。</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前四个月是不够的。前四个月不具说服力，最近几个月也需要有。</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baseline="0" dirty="0" smtClean="0"/>
              <a:t>将报告内容分为：项目综述及简介、承载人次、区域联系、道路交通、公共交通、专题分析六部分。</a:t>
            </a:r>
            <a:endParaRPr lang="en-US" altLang="zh-CN" baseline="0" dirty="0" smtClean="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这里要有一个</a:t>
            </a:r>
            <a:r>
              <a:rPr lang="en-US" altLang="zh-CN" dirty="0" smtClean="0"/>
              <a:t>5x5</a:t>
            </a:r>
            <a:r>
              <a:rPr lang="zh-CN" altLang="en-US" dirty="0" smtClean="0"/>
              <a:t>的一个矩阵，然后来分析，各个区之间的流动，然后分析使用哪些使用了中环。</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r>
              <a:rPr lang="zh-CN" altLang="en-US">
                <a:latin typeface="微软雅黑" panose="020B0503020204020204" pitchFamily="34" charset="-122"/>
                <a:ea typeface="微软雅黑" panose="020B0503020204020204" pitchFamily="34" charset="-122"/>
              </a:rPr>
              <a:t>有了中环承载人次的来源和目的地，绘制出中环承载人次的</a:t>
            </a:r>
            <a:r>
              <a:rPr lang="en-US" altLang="zh-CN">
                <a:latin typeface="微软雅黑" panose="020B0503020204020204" pitchFamily="34" charset="-122"/>
                <a:ea typeface="微软雅黑" panose="020B0503020204020204" pitchFamily="34" charset="-122"/>
              </a:rPr>
              <a:t>OD</a:t>
            </a:r>
            <a:r>
              <a:rPr lang="zh-CN" altLang="en-US">
                <a:latin typeface="微软雅黑" panose="020B0503020204020204" pitchFamily="34" charset="-122"/>
                <a:ea typeface="微软雅黑" panose="020B0503020204020204" pitchFamily="34" charset="-122"/>
              </a:rPr>
              <a:t>轨迹，可以分析出每天经过中环的人主要的工作地和居住地，分析其途径中环的目的，分析每天有多少人经过中环是为了工作，有多少人是为了居住等等信息。</a:t>
            </a:r>
            <a:endParaRPr lang="zh-CN" altLang="en-US">
              <a:latin typeface="微软雅黑" panose="020B0503020204020204" pitchFamily="34" charset="-122"/>
              <a:ea typeface="微软雅黑" panose="020B0503020204020204" pitchFamily="34" charset="-122"/>
            </a:endParaRPr>
          </a:p>
          <a:p>
            <a:pPr latinLnBrk="0">
              <a:lnSpc>
                <a:spcPct val="150000"/>
              </a:lnSpc>
            </a:pPr>
            <a:r>
              <a:rPr lang="zh-CN" altLang="en-US">
                <a:latin typeface="微软雅黑" panose="020B0503020204020204" pitchFamily="34" charset="-122"/>
                <a:ea typeface="微软雅黑" panose="020B0503020204020204" pitchFamily="34" charset="-122"/>
                <a:sym typeface="+mn-ea"/>
              </a:rPr>
              <a:t>      </a:t>
            </a:r>
            <a:endParaRPr lang="zh-CN" altLang="en-US">
              <a:latin typeface="微软雅黑" panose="020B0503020204020204" pitchFamily="34" charset="-122"/>
              <a:ea typeface="微软雅黑" panose="020B0503020204020204" pitchFamily="34" charset="-122"/>
            </a:endParaRPr>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r>
              <a:rPr lang="zh-CN" altLang="en-US">
                <a:latin typeface="微软雅黑" panose="020B0503020204020204" pitchFamily="34" charset="-122"/>
                <a:ea typeface="微软雅黑" panose="020B0503020204020204" pitchFamily="34" charset="-122"/>
              </a:rPr>
              <a:t>有了中环承载人次的来源和目的地，绘制出中环承载人次的</a:t>
            </a:r>
            <a:r>
              <a:rPr lang="en-US" altLang="zh-CN">
                <a:latin typeface="微软雅黑" panose="020B0503020204020204" pitchFamily="34" charset="-122"/>
                <a:ea typeface="微软雅黑" panose="020B0503020204020204" pitchFamily="34" charset="-122"/>
              </a:rPr>
              <a:t>OD</a:t>
            </a:r>
            <a:r>
              <a:rPr lang="zh-CN" altLang="en-US">
                <a:latin typeface="微软雅黑" panose="020B0503020204020204" pitchFamily="34" charset="-122"/>
                <a:ea typeface="微软雅黑" panose="020B0503020204020204" pitchFamily="34" charset="-122"/>
              </a:rPr>
              <a:t>轨迹，可以分析出每天经过中环的人主要的工作地和居住地，分析其途径中环的目的，分析每天有多少人经过中环是为了工作，有多少人是为了居住等等信息。</a:t>
            </a:r>
            <a:endParaRPr lang="zh-CN" altLang="en-US">
              <a:latin typeface="微软雅黑" panose="020B0503020204020204" pitchFamily="34" charset="-122"/>
              <a:ea typeface="微软雅黑" panose="020B0503020204020204" pitchFamily="34" charset="-122"/>
            </a:endParaRPr>
          </a:p>
          <a:p>
            <a:pPr latinLnBrk="0">
              <a:lnSpc>
                <a:spcPct val="150000"/>
              </a:lnSpc>
            </a:pPr>
            <a:r>
              <a:rPr lang="zh-CN" altLang="en-US">
                <a:latin typeface="微软雅黑" panose="020B0503020204020204" pitchFamily="34" charset="-122"/>
                <a:ea typeface="微软雅黑" panose="020B0503020204020204" pitchFamily="34" charset="-122"/>
                <a:sym typeface="+mn-ea"/>
              </a:rPr>
              <a:t>      </a:t>
            </a:r>
            <a:endParaRPr lang="zh-CN" altLang="en-US">
              <a:latin typeface="微软雅黑" panose="020B0503020204020204" pitchFamily="34" charset="-122"/>
              <a:ea typeface="微软雅黑" panose="020B0503020204020204" pitchFamily="34" charset="-122"/>
            </a:endParaRPr>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a:t>
            </a:r>
            <a:r>
              <a:rPr lang="en-US" altLang="zh-CN" dirty="0" smtClean="0"/>
              <a:t>. </a:t>
            </a:r>
            <a:r>
              <a:rPr lang="zh-CN" altLang="en-US" dirty="0" smtClean="0"/>
              <a:t>为什么花溪大道最拥堵，分析原因？</a:t>
            </a:r>
            <a:endParaRPr lang="zh-CN" altLang="en-US" dirty="0" smtClean="0"/>
          </a:p>
          <a:p>
            <a:r>
              <a:rPr lang="zh-CN" altLang="en-US" dirty="0"/>
              <a:t>对比分析中环开通前后 最拥堵道路是那条路？ 交通拥堵指数变化情况？</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a:t>
            </a:r>
            <a:r>
              <a:rPr lang="en-US" altLang="zh-CN" dirty="0" smtClean="0"/>
              <a:t>. </a:t>
            </a:r>
            <a:r>
              <a:rPr lang="zh-CN" altLang="en-US" dirty="0" smtClean="0"/>
              <a:t>为什么花溪大道最拥堵，分析原因？</a:t>
            </a:r>
            <a:endParaRPr lang="zh-CN" altLang="en-US" dirty="0" smtClean="0"/>
          </a:p>
          <a:p>
            <a:r>
              <a:rPr lang="zh-CN" altLang="en-US" dirty="0"/>
              <a:t>对比分析中环开通前后 最拥堵道路是那条路？ 交通拥堵指数变化情况？</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a:t>
            </a:r>
            <a:r>
              <a:rPr lang="en-US" altLang="zh-CN" dirty="0" smtClean="0"/>
              <a:t>. </a:t>
            </a:r>
            <a:r>
              <a:rPr lang="zh-CN" altLang="en-US" dirty="0" smtClean="0"/>
              <a:t>为什么花溪大道最拥堵，分析原因？</a:t>
            </a:r>
            <a:endParaRPr lang="zh-CN" altLang="en-US" dirty="0" smtClean="0"/>
          </a:p>
          <a:p>
            <a:r>
              <a:rPr lang="zh-CN" altLang="en-US" dirty="0"/>
              <a:t>对比分析中环开通前后 最拥堵道路是那条路？ 交通拥堵指数变化情况？</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以</a:t>
            </a:r>
            <a:r>
              <a:rPr lang="en-US" altLang="zh-CN" dirty="0"/>
              <a:t>1</a:t>
            </a:r>
            <a:r>
              <a:rPr lang="zh-CN" altLang="en-US" dirty="0"/>
              <a:t>环中环</a:t>
            </a:r>
            <a:r>
              <a:rPr lang="en-US" altLang="zh-CN" dirty="0"/>
              <a:t>2</a:t>
            </a:r>
            <a:r>
              <a:rPr lang="zh-CN" altLang="en-US" dirty="0"/>
              <a:t>环为整体，分析其路网内的拥堵里程和拥堵指数</a:t>
            </a:r>
            <a:endParaRPr lang="en-US" altLang="zh-CN"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endParaRPr lang="zh-CN" altLang="en-US">
              <a:latin typeface="微软雅黑" panose="020B0503020204020204" pitchFamily="34" charset="-122"/>
              <a:ea typeface="微软雅黑" panose="020B0503020204020204" pitchFamily="34" charset="-122"/>
            </a:endParaRPr>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endParaRPr lang="zh-CN" altLang="en-US">
              <a:latin typeface="微软雅黑" panose="020B0503020204020204" pitchFamily="34" charset="-122"/>
              <a:ea typeface="微软雅黑" panose="020B0503020204020204" pitchFamily="34" charset="-122"/>
            </a:endParaRPr>
          </a:p>
          <a:p>
            <a:pPr latinLnBrk="0">
              <a:lnSpc>
                <a:spcPct val="150000"/>
              </a:lnSpc>
            </a:pPr>
            <a:r>
              <a:rPr lang="zh-CN" altLang="en-US">
                <a:latin typeface="微软雅黑" panose="020B0503020204020204" pitchFamily="34" charset="-122"/>
                <a:ea typeface="微软雅黑" panose="020B0503020204020204" pitchFamily="34" charset="-122"/>
                <a:sym typeface="+mn-ea"/>
              </a:rPr>
              <a:t>      </a:t>
            </a:r>
            <a:endParaRPr lang="zh-CN" altLang="en-US">
              <a:latin typeface="微软雅黑" panose="020B0503020204020204" pitchFamily="34" charset="-122"/>
              <a:ea typeface="微软雅黑" panose="020B0503020204020204" pitchFamily="34" charset="-122"/>
            </a:endParaRPr>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endParaRPr lang="zh-CN" altLang="en-US">
              <a:latin typeface="微软雅黑" panose="020B0503020204020204" pitchFamily="34" charset="-122"/>
              <a:ea typeface="微软雅黑" panose="020B0503020204020204" pitchFamily="34" charset="-122"/>
            </a:endParaRPr>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endParaRPr lang="zh-CN" altLang="en-US">
              <a:latin typeface="微软雅黑" panose="020B0503020204020204" pitchFamily="34" charset="-122"/>
              <a:ea typeface="微软雅黑" panose="020B0503020204020204" pitchFamily="34" charset="-122"/>
            </a:endParaRPr>
          </a:p>
          <a:p>
            <a:pPr latinLnBrk="0">
              <a:lnSpc>
                <a:spcPct val="150000"/>
              </a:lnSpc>
            </a:pPr>
            <a:r>
              <a:rPr lang="zh-CN" altLang="en-US">
                <a:latin typeface="微软雅黑" panose="020B0503020204020204" pitchFamily="34" charset="-122"/>
                <a:ea typeface="微软雅黑" panose="020B0503020204020204" pitchFamily="34" charset="-122"/>
                <a:sym typeface="+mn-ea"/>
              </a:rPr>
              <a:t>      </a:t>
            </a:r>
            <a:endParaRPr lang="zh-CN" altLang="en-US">
              <a:latin typeface="微软雅黑" panose="020B0503020204020204" pitchFamily="34" charset="-122"/>
              <a:ea typeface="微软雅黑" panose="020B0503020204020204" pitchFamily="34" charset="-122"/>
            </a:endParaRPr>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endParaRPr lang="zh-CN" altLang="en-US">
              <a:latin typeface="微软雅黑" panose="020B0503020204020204" pitchFamily="34" charset="-122"/>
              <a:ea typeface="微软雅黑" panose="020B0503020204020204" pitchFamily="34" charset="-122"/>
            </a:endParaRPr>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endParaRPr lang="zh-CN" altLang="en-US">
              <a:latin typeface="微软雅黑" panose="020B0503020204020204" pitchFamily="34" charset="-122"/>
              <a:ea typeface="微软雅黑" panose="020B0503020204020204" pitchFamily="34" charset="-122"/>
            </a:endParaRPr>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endParaRPr lang="zh-CN" altLang="en-US">
              <a:latin typeface="微软雅黑" panose="020B0503020204020204" pitchFamily="34" charset="-122"/>
              <a:ea typeface="微软雅黑" panose="020B0503020204020204" pitchFamily="34" charset="-122"/>
            </a:endParaRPr>
          </a:p>
          <a:p>
            <a:pPr latinLnBrk="0">
              <a:lnSpc>
                <a:spcPct val="150000"/>
              </a:lnSpc>
            </a:pPr>
            <a:r>
              <a:rPr lang="zh-CN" altLang="en-US">
                <a:latin typeface="微软雅黑" panose="020B0503020204020204" pitchFamily="34" charset="-122"/>
                <a:ea typeface="微软雅黑" panose="020B0503020204020204" pitchFamily="34" charset="-122"/>
                <a:sym typeface="+mn-ea"/>
              </a:rPr>
              <a:t>      </a:t>
            </a:r>
            <a:endParaRPr lang="zh-CN" altLang="en-US">
              <a:latin typeface="微软雅黑" panose="020B0503020204020204" pitchFamily="34" charset="-122"/>
              <a:ea typeface="微软雅黑" panose="020B0503020204020204" pitchFamily="34" charset="-122"/>
            </a:endParaRPr>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r>
              <a:rPr lang="zh-CN" altLang="en-US">
                <a:latin typeface="微软雅黑" panose="020B0503020204020204" pitchFamily="34" charset="-122"/>
                <a:ea typeface="微软雅黑" panose="020B0503020204020204" pitchFamily="34" charset="-122"/>
              </a:rPr>
              <a:t>作为一个专题，分析一下中环自开通以来对贵阳市各产业发展带来的影响。</a:t>
            </a:r>
            <a:endParaRPr lang="zh-CN" altLang="en-US">
              <a:latin typeface="微软雅黑" panose="020B0503020204020204" pitchFamily="34" charset="-122"/>
              <a:ea typeface="微软雅黑" panose="020B0503020204020204" pitchFamily="34" charset="-122"/>
            </a:endParaRPr>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r>
              <a:rPr lang="zh-CN" altLang="en-US">
                <a:latin typeface="微软雅黑" panose="020B0503020204020204" pitchFamily="34" charset="-122"/>
                <a:ea typeface="微软雅黑" panose="020B0503020204020204" pitchFamily="34" charset="-122"/>
                <a:sym typeface="+mn-ea"/>
              </a:rPr>
              <a:t>这里可以作为一个专题，细致的分析一下中环对各主要小区带来的影响，对于这一部分，相信贵阳市市民可能比较感兴趣。</a:t>
            </a:r>
            <a:endParaRPr lang="zh-CN" altLang="en-US">
              <a:latin typeface="微软雅黑" panose="020B0503020204020204" pitchFamily="34" charset="-122"/>
              <a:ea typeface="微软雅黑" panose="020B0503020204020204" pitchFamily="34" charset="-122"/>
              <a:sym typeface="+mn-ea"/>
            </a:endParaRPr>
          </a:p>
          <a:p>
            <a:pPr latinLnBrk="0">
              <a:lnSpc>
                <a:spcPct val="150000"/>
              </a:lnSpc>
            </a:pPr>
            <a:endParaRPr lang="zh-CN" altLang="en-US">
              <a:latin typeface="微软雅黑" panose="020B0503020204020204" pitchFamily="34" charset="-122"/>
              <a:ea typeface="微软雅黑" panose="020B0503020204020204" pitchFamily="34" charset="-122"/>
              <a:sym typeface="+mn-ea"/>
            </a:endParaRPr>
          </a:p>
          <a:p>
            <a:pPr latinLnBrk="0">
              <a:lnSpc>
                <a:spcPct val="150000"/>
              </a:lnSpc>
            </a:pPr>
            <a:r>
              <a:rPr lang="zh-CN" altLang="en-US">
                <a:latin typeface="微软雅黑" panose="020B0503020204020204" pitchFamily="34" charset="-122"/>
                <a:ea typeface="微软雅黑" panose="020B0503020204020204" pitchFamily="34" charset="-122"/>
                <a:sym typeface="+mn-ea"/>
              </a:rPr>
              <a:t>中环的建成直接服务了蛮坡、保利温泉、未来方舟、红岩、贵钢、望城坡、后巢、花果园等沿线大型居住社区，使得这些社区的区域交流进一步增强。</a:t>
            </a:r>
            <a:endParaRPr lang="zh-CN" altLang="en-US">
              <a:latin typeface="微软雅黑" panose="020B0503020204020204" pitchFamily="34" charset="-122"/>
              <a:ea typeface="微软雅黑" panose="020B0503020204020204" pitchFamily="34" charset="-122"/>
            </a:endParaRPr>
          </a:p>
          <a:p>
            <a:pPr latinLnBrk="0">
              <a:lnSpc>
                <a:spcPct val="150000"/>
              </a:lnSpc>
            </a:pPr>
            <a:r>
              <a:rPr lang="zh-CN" altLang="en-US">
                <a:latin typeface="微软雅黑" panose="020B0503020204020204" pitchFamily="34" charset="-122"/>
                <a:ea typeface="微软雅黑" panose="020B0503020204020204" pitchFamily="34" charset="-122"/>
                <a:sym typeface="+mn-ea"/>
              </a:rPr>
              <a:t> </a:t>
            </a:r>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在专题分析中，我们加入了中环路开通出行攻略，根据数据分析报告，从大数据分析角度给市民解析出行攻略，引导市民出行方式，通过选择较为畅通的道路，提高出行效率。</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endParaRPr lang="zh-CN" altLang="en-US">
              <a:latin typeface="微软雅黑" panose="020B0503020204020204" pitchFamily="34" charset="-122"/>
              <a:ea typeface="微软雅黑" panose="020B0503020204020204" pitchFamily="34" charset="-122"/>
            </a:endParaRPr>
          </a:p>
          <a:p>
            <a:r>
              <a:rPr lang="zh-CN" altLang="en-US" dirty="0">
                <a:sym typeface="+mn-ea"/>
              </a:rPr>
              <a:t>在专题分析中，我们加入了中环路出行安全注意事项，毕竟安全才是第一位。</a:t>
            </a:r>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E908CF6-CDCD-4D98-A104-C58E2FD62680}" type="datetime1">
              <a:rPr lang="zh-CN" altLang="en-US" smtClean="0"/>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pPr>
              <a:defRPr/>
            </a:pPr>
            <a:fld id="{3A352C0E-0A7C-43C8-B216-EC9BB2F1C545}"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B59C03A7-63FB-4504-9A0D-B6E447674534}" type="datetime1">
              <a:rPr lang="zh-CN" altLang="en-US" smtClean="0"/>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pPr>
              <a:defRPr/>
            </a:pPr>
            <a:fld id="{6DEF741A-00E7-4305-9312-C6DA60AB7042}"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1D8418A2-D0A1-42FA-8C7D-1DFD0596720F}" type="datetime1">
              <a:rPr lang="zh-CN" altLang="en-US" smtClean="0"/>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pPr>
              <a:defRPr/>
            </a:pPr>
            <a:fld id="{07BEA63F-6BEB-4AA0-BDA3-329896894951}"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79428C64-B773-4CE8-82BB-2E87FC14CFD8}" type="datetime1">
              <a:rPr lang="zh-CN" altLang="en-US" smtClean="0"/>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pPr>
              <a:defRPr/>
            </a:pPr>
            <a:fld id="{389414E1-5445-4DA3-8817-7AC5A5C727A4}"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phone 6 floatin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1331" cy="6858000"/>
          </a:xfrm>
          <a:prstGeom prst="rect">
            <a:avLst/>
          </a:prstGeom>
        </p:spPr>
      </p:pic>
      <p:sp>
        <p:nvSpPr>
          <p:cNvPr id="3" name="矩形 2"/>
          <p:cNvSpPr/>
          <p:nvPr userDrawn="1"/>
        </p:nvSpPr>
        <p:spPr>
          <a:xfrm>
            <a:off x="0" y="0"/>
            <a:ext cx="12192000" cy="6858000"/>
          </a:xfrm>
          <a:prstGeom prst="rect">
            <a:avLst/>
          </a:prstGeom>
          <a:solidFill>
            <a:srgbClr val="FFFFFF">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11E1546-63E6-4DDD-B151-4EF42FE71F95}" type="datetime1">
              <a:rPr lang="zh-CN" altLang="en-US" smtClean="0"/>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pPr>
              <a:defRPr/>
            </a:pPr>
            <a:fld id="{2CE127CD-9EF9-4512-BC4F-6CC72018D030}"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F60C5531-AA69-43B5-B1C1-48720FBA4BBA}" type="datetime1">
              <a:rPr lang="zh-CN" altLang="en-US" smtClean="0"/>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pPr>
              <a:defRPr/>
            </a:pPr>
            <a:fld id="{C9029934-1E83-4DA8-B6A8-3DDB2234FC7F}"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F0CC2EE3-5E4B-4971-BFB5-E031731E7A60}" type="datetime1">
              <a:rPr lang="zh-CN" altLang="en-US" smtClean="0"/>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a:lvl1pPr>
          </a:lstStyle>
          <a:p>
            <a:pPr>
              <a:defRPr/>
            </a:pPr>
            <a:fld id="{5AA5C1D6-B863-406C-B21C-37CE52AE8931}"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D5A90D2E-4939-48D1-AACA-50F332880777}" type="datetime1">
              <a:rPr lang="zh-CN" altLang="en-US" smtClean="0"/>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a:lvl1pPr>
          </a:lstStyle>
          <a:p>
            <a:pPr>
              <a:defRPr/>
            </a:pPr>
            <a:fld id="{BE8D7F9E-31B1-4797-9E33-55AA0D08AFD2}"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562072"/>
            <a:ext cx="10515600" cy="1325563"/>
          </a:xfrm>
        </p:spPr>
        <p:txBody>
          <a:bodyPr/>
          <a:lstStyle/>
          <a:p>
            <a:r>
              <a:rPr lang="zh-CN" altLang="en-US" dirty="0" smtClean="0"/>
              <a:t>单击此处编辑母版标题样式</a:t>
            </a:r>
            <a:endParaRPr lang="zh-CN" altLang="en-US" dirty="0"/>
          </a:p>
        </p:txBody>
      </p:sp>
      <p:sp>
        <p:nvSpPr>
          <p:cNvPr id="3" name="日期占位符 3"/>
          <p:cNvSpPr>
            <a:spLocks noGrp="1" noChangeArrowheads="1"/>
          </p:cNvSpPr>
          <p:nvPr>
            <p:ph type="dt" sz="half" idx="10"/>
          </p:nvPr>
        </p:nvSpPr>
        <p:spPr/>
        <p:txBody>
          <a:bodyPr/>
          <a:lstStyle>
            <a:lvl1pPr>
              <a:defRPr/>
            </a:lvl1pPr>
          </a:lstStyle>
          <a:p>
            <a:pPr>
              <a:defRPr/>
            </a:pPr>
            <a:fld id="{D4A02F60-E719-4134-96B5-5E12C55165F3}" type="datetime1">
              <a:rPr lang="zh-CN" altLang="en-US" smtClean="0"/>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pPr>
              <a:defRPr/>
            </a:pPr>
            <a:fld id="{5D52D62F-8C23-4392-A15E-3934E333C5E8}"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1BFAD0BF-12FF-469D-B024-23CAB10588B8}" type="datetime1">
              <a:rPr lang="zh-CN" altLang="en-US" smtClean="0"/>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a:lvl1pPr>
          </a:lstStyle>
          <a:p>
            <a:pPr>
              <a:defRPr/>
            </a:pPr>
            <a:fld id="{68C5C81D-2C0A-4D8F-AF06-982FFF048191}"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ACE53640-422F-4B17-840A-7E38D0B1E0A9}" type="datetime1">
              <a:rPr lang="zh-CN" altLang="en-US" smtClean="0"/>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a:lvl1pPr>
          </a:lstStyle>
          <a:p>
            <a:pPr>
              <a:defRPr/>
            </a:pPr>
            <a:fld id="{81684F93-D276-4248-87AD-D5D3929B232F}"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FA8D2941-3D59-4786-89C5-DC383887A761}" type="datetime1">
              <a:rPr lang="zh-CN" altLang="en-US" smtClean="0"/>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a:lvl1pPr>
          </a:lstStyle>
          <a:p>
            <a:pPr>
              <a:defRPr/>
            </a:pPr>
            <a:fld id="{B40656BB-B7F3-4EF4-8D53-0DED76739E99}"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Light" panose="020F0302020204030204" pitchFamily="34" charset="0"/>
              </a:rPr>
              <a:t>单击此处编辑母版标题样式</a:t>
            </a:r>
            <a:endParaRPr lang="zh-CN" altLang="zh-CN" smtClean="0">
              <a:sym typeface="Calibri Light" panose="020F0302020204030204" pitchFamily="34" charset="0"/>
            </a:endParaRP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p:spPr>
        <p:txBody>
          <a:bodyPr vert="horz" wrap="square" lIns="91440" tIns="45720" rIns="91440" bIns="45720" numCol="1" anchor="t" anchorCtr="0" compatLnSpc="1"/>
          <a:lstStyle/>
          <a:p>
            <a:pPr lvl="0"/>
            <a:r>
              <a:rPr lang="zh-CN" altLang="zh-CN" dirty="0" smtClean="0">
                <a:sym typeface="Calibri" panose="020F0502020204030204" pitchFamily="34" charset="0"/>
              </a:rPr>
              <a:t>单击此处编辑母版文本样式</a:t>
            </a:r>
            <a:endParaRPr lang="zh-CN" altLang="zh-CN" dirty="0" smtClean="0">
              <a:sym typeface="Calibri" panose="020F0502020204030204" pitchFamily="34" charset="0"/>
            </a:endParaRPr>
          </a:p>
          <a:p>
            <a:pPr lvl="1"/>
            <a:r>
              <a:rPr lang="zh-CN" altLang="zh-CN" dirty="0" smtClean="0">
                <a:sym typeface="Calibri" panose="020F0502020204030204" pitchFamily="34" charset="0"/>
              </a:rPr>
              <a:t>第二级</a:t>
            </a:r>
            <a:endParaRPr lang="zh-CN" altLang="zh-CN" dirty="0" smtClean="0">
              <a:sym typeface="Calibri" panose="020F0502020204030204" pitchFamily="34" charset="0"/>
            </a:endParaRPr>
          </a:p>
          <a:p>
            <a:pPr lvl="2"/>
            <a:r>
              <a:rPr lang="zh-CN" altLang="zh-CN" dirty="0" smtClean="0">
                <a:sym typeface="Calibri" panose="020F0502020204030204" pitchFamily="34" charset="0"/>
              </a:rPr>
              <a:t>第三级</a:t>
            </a:r>
            <a:endParaRPr lang="zh-CN" altLang="zh-CN" dirty="0" smtClean="0">
              <a:sym typeface="Calibri" panose="020F0502020204030204" pitchFamily="34" charset="0"/>
            </a:endParaRPr>
          </a:p>
          <a:p>
            <a:pPr lvl="3"/>
            <a:r>
              <a:rPr lang="zh-CN" altLang="zh-CN" dirty="0" smtClean="0">
                <a:sym typeface="Calibri" panose="020F0502020204030204" pitchFamily="34" charset="0"/>
              </a:rPr>
              <a:t>第四级</a:t>
            </a:r>
            <a:endParaRPr lang="zh-CN" altLang="zh-CN" dirty="0" smtClean="0">
              <a:sym typeface="Calibri" panose="020F0502020204030204" pitchFamily="34" charset="0"/>
            </a:endParaRPr>
          </a:p>
          <a:p>
            <a:pPr lvl="4"/>
            <a:r>
              <a:rPr lang="zh-CN" altLang="zh-CN" dirty="0" smtClean="0">
                <a:sym typeface="Calibri" panose="020F0502020204030204" pitchFamily="34" charset="0"/>
              </a:rPr>
              <a:t>第五级</a:t>
            </a:r>
            <a:endParaRPr lang="zh-CN" altLang="zh-CN" dirty="0" smtClean="0">
              <a:sym typeface="Calibri" panose="020F0502020204030204" pitchFamily="34" charset="0"/>
            </a:endParaRP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smtClean="0">
                <a:solidFill>
                  <a:srgbClr val="898989"/>
                </a:solidFill>
              </a:defRPr>
            </a:lvl1pPr>
          </a:lstStyle>
          <a:p>
            <a:pPr>
              <a:defRPr/>
            </a:pPr>
            <a:fld id="{256AAEAD-3F98-403D-8F99-D2D2E5065FEE}" type="datetime1">
              <a:rPr lang="zh-CN" altLang="en-US" smtClean="0"/>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smtClean="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smtClean="0">
                <a:solidFill>
                  <a:srgbClr val="898989"/>
                </a:solidFill>
              </a:defRPr>
            </a:lvl1pPr>
          </a:lstStyle>
          <a:p>
            <a:pPr>
              <a:defRPr/>
            </a:pPr>
            <a:fld id="{BC276D7D-B6DE-418C-A0B5-2D3F5C84195F}" type="slidenum">
              <a:rPr lang="zh-CN" altLang="en-US"/>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p14:dur="0"/>
    </mc:Choice>
    <mc:Fallback>
      <p:transition/>
    </mc:Fallback>
  </mc:AlternateContent>
  <p:hf hdr="0" ftr="0" dt="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chart" Target="../charts/chart1.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chart" Target="../charts/chart2.xml"/></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image" Target="../media/image12.jpe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chart" Target="../charts/chart3.xml"/></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chart" Target="../charts/chart4.xml"/></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chart" Target="../charts/chart5.xml"/></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chart" Target="../charts/chart7.xml"/><Relationship Id="rId1" Type="http://schemas.openxmlformats.org/officeDocument/2006/relationships/chart" Target="../charts/chart6.xml"/></Relationships>
</file>

<file path=ppt/slides/_rels/slide39.xml.rels><?xml version="1.0" encoding="UTF-8" standalone="yes"?>
<Relationships xmlns="http://schemas.openxmlformats.org/package/2006/relationships"><Relationship Id="rId9" Type="http://schemas.openxmlformats.org/officeDocument/2006/relationships/notesSlide" Target="../notesSlides/notesSlide39.xml"/><Relationship Id="rId8" Type="http://schemas.openxmlformats.org/officeDocument/2006/relationships/slideLayout" Target="../slideLayouts/slideLayout7.xml"/><Relationship Id="rId7" Type="http://schemas.openxmlformats.org/officeDocument/2006/relationships/image" Target="../media/image6.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chart" Target="../charts/chart11.xml"/><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chart" Target="../charts/chart8.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chart" Target="../charts/chart13.xml"/><Relationship Id="rId10" Type="http://schemas.openxmlformats.org/officeDocument/2006/relationships/notesSlide" Target="../notesSlides/notesSlide40.xml"/><Relationship Id="rId1" Type="http://schemas.openxmlformats.org/officeDocument/2006/relationships/chart" Target="../charts/chart12.xml"/></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chart" Target="../charts/chart14.xml"/></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42.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0.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chart" Target="../charts/chart15.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chart" Target="../charts/chart17.xml"/><Relationship Id="rId1" Type="http://schemas.openxmlformats.org/officeDocument/2006/relationships/chart" Target="../charts/chart16.xml"/></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chart" Target="../charts/chart19.xml"/><Relationship Id="rId1" Type="http://schemas.openxmlformats.org/officeDocument/2006/relationships/chart" Target="../charts/chart18.xml"/></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chart" Target="../charts/chart20.xml"/></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chart" Target="../charts/chart21.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49.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chart" Target="../charts/chart23.xml"/><Relationship Id="rId1" Type="http://schemas.openxmlformats.org/officeDocument/2006/relationships/chart" Target="../charts/chart2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50.xml"/><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51.xml"/><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chart" Target="../charts/chart24.xml"/></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52.xml"/><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chart" Target="../charts/chart25.xml"/></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53.xml"/><Relationship Id="rId6"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8" Type="http://schemas.openxmlformats.org/officeDocument/2006/relationships/notesSlide" Target="../notesSlides/notesSlide55.xml"/><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chart" Target="../charts/chart27.xml"/><Relationship Id="rId1" Type="http://schemas.openxmlformats.org/officeDocument/2006/relationships/chart" Target="../charts/chart26.xml"/></Relationships>
</file>

<file path=ppt/slides/_rels/slide56.xml.rels><?xml version="1.0" encoding="UTF-8" standalone="yes"?>
<Relationships xmlns="http://schemas.openxmlformats.org/package/2006/relationships"><Relationship Id="rId7" Type="http://schemas.openxmlformats.org/officeDocument/2006/relationships/notesSlide" Target="../notesSlides/notesSlide56.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image" Target="../media/image3.png"/></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59.xml"/><Relationship Id="rId7"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10.jpeg"/></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60.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9.jpe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1.xml.rels><?xml version="1.0" encoding="UTF-8" standalone="yes"?>
<Relationships xmlns="http://schemas.openxmlformats.org/package/2006/relationships"><Relationship Id="rId7" Type="http://schemas.openxmlformats.org/officeDocument/2006/relationships/notesSlide" Target="../notesSlides/notesSlide61.xml"/><Relationship Id="rId6"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2.xml.rels><?xml version="1.0" encoding="UTF-8" standalone="yes"?>
<Relationships xmlns="http://schemas.openxmlformats.org/package/2006/relationships"><Relationship Id="rId7" Type="http://schemas.openxmlformats.org/officeDocument/2006/relationships/notesSlide" Target="../notesSlides/notesSlide62.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chart" Target="../charts/chart28.xml"/></Relationships>
</file>

<file path=ppt/slides/_rels/slide63.xml.rels><?xml version="1.0" encoding="UTF-8" standalone="yes"?>
<Relationships xmlns="http://schemas.openxmlformats.org/package/2006/relationships"><Relationship Id="rId7" Type="http://schemas.openxmlformats.org/officeDocument/2006/relationships/notesSlide" Target="../notesSlides/notesSlide63.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chart" Target="../charts/chart2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image" Target="../media/image31.jpeg"/></Relationships>
</file>

<file path=ppt/slides/_rels/slide65.xml.rels><?xml version="1.0" encoding="UTF-8" standalone="yes"?>
<Relationships xmlns="http://schemas.openxmlformats.org/package/2006/relationships"><Relationship Id="rId7" Type="http://schemas.openxmlformats.org/officeDocument/2006/relationships/notesSlide" Target="../notesSlides/notesSlide65.xml"/><Relationship Id="rId6"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66.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7.xml.rels><?xml version="1.0" encoding="UTF-8" standalone="yes"?>
<Relationships xmlns="http://schemas.openxmlformats.org/package/2006/relationships"><Relationship Id="rId6" Type="http://schemas.openxmlformats.org/officeDocument/2006/relationships/notesSlide" Target="../notesSlides/notesSlide67.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68.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69.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7" Type="http://schemas.openxmlformats.org/officeDocument/2006/relationships/notesSlide" Target="../notesSlides/notesSlide70.xml"/><Relationship Id="rId6"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1.xml.rels><?xml version="1.0" encoding="UTF-8" standalone="yes"?>
<Relationships xmlns="http://schemas.openxmlformats.org/package/2006/relationships"><Relationship Id="rId7" Type="http://schemas.openxmlformats.org/officeDocument/2006/relationships/notesSlide" Target="../notesSlides/notesSlide71.xml"/><Relationship Id="rId6"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72.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3.xml.rels><?xml version="1.0" encoding="UTF-8" standalone="yes"?>
<Relationships xmlns="http://schemas.openxmlformats.org/package/2006/relationships"><Relationship Id="rId7" Type="http://schemas.openxmlformats.org/officeDocument/2006/relationships/notesSlide" Target="../notesSlides/notesSlide73.xml"/><Relationship Id="rId6"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4.xml.rels><?xml version="1.0" encoding="UTF-8" standalone="yes"?>
<Relationships xmlns="http://schemas.openxmlformats.org/package/2006/relationships"><Relationship Id="rId6" Type="http://schemas.openxmlformats.org/officeDocument/2006/relationships/notesSlide" Target="../notesSlides/notesSlide74.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5.xml.rels><?xml version="1.0" encoding="UTF-8" standalone="yes"?>
<Relationships xmlns="http://schemas.openxmlformats.org/package/2006/relationships"><Relationship Id="rId6" Type="http://schemas.openxmlformats.org/officeDocument/2006/relationships/notesSlide" Target="../notesSlides/notesSlide75.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77.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11.jpe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587316"/>
            <a:ext cx="12192000" cy="43348"/>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545502"/>
            <a:ext cx="12192001" cy="131231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34060" y="188"/>
            <a:ext cx="5172945" cy="6857624"/>
          </a:xfrm>
          <a:custGeom>
            <a:avLst/>
            <a:gdLst>
              <a:gd name="connsiteX0" fmla="*/ 0 w 4773192"/>
              <a:gd name="connsiteY0" fmla="*/ 0 h 7232650"/>
              <a:gd name="connsiteX1" fmla="*/ 3224001 w 4773192"/>
              <a:gd name="connsiteY1" fmla="*/ 0 h 7232650"/>
              <a:gd name="connsiteX2" fmla="*/ 4773192 w 4773192"/>
              <a:gd name="connsiteY2" fmla="*/ 3648925 h 7232650"/>
              <a:gd name="connsiteX3" fmla="*/ 3250314 w 4773192"/>
              <a:gd name="connsiteY3" fmla="*/ 7232650 h 7232650"/>
              <a:gd name="connsiteX4" fmla="*/ 0 w 4773192"/>
              <a:gd name="connsiteY4" fmla="*/ 7232650 h 7232650"/>
              <a:gd name="connsiteX5" fmla="*/ 0 w 4773192"/>
              <a:gd name="connsiteY5" fmla="*/ 0 h 723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3192" h="7232650">
                <a:moveTo>
                  <a:pt x="0" y="0"/>
                </a:moveTo>
                <a:lnTo>
                  <a:pt x="3224001" y="0"/>
                </a:lnTo>
                <a:lnTo>
                  <a:pt x="4773192" y="3648925"/>
                </a:lnTo>
                <a:lnTo>
                  <a:pt x="3250314" y="7232650"/>
                </a:lnTo>
                <a:lnTo>
                  <a:pt x="0" y="7232650"/>
                </a:lnTo>
                <a:lnTo>
                  <a:pt x="0" y="0"/>
                </a:lnTo>
                <a:close/>
              </a:path>
            </a:pathLst>
          </a:custGeom>
          <a:solidFill>
            <a:srgbClr val="E0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0" y="376"/>
            <a:ext cx="5172945" cy="6857624"/>
          </a:xfrm>
          <a:custGeom>
            <a:avLst/>
            <a:gdLst>
              <a:gd name="connsiteX0" fmla="*/ 0 w 4773192"/>
              <a:gd name="connsiteY0" fmla="*/ 0 h 7232650"/>
              <a:gd name="connsiteX1" fmla="*/ 3224001 w 4773192"/>
              <a:gd name="connsiteY1" fmla="*/ 0 h 7232650"/>
              <a:gd name="connsiteX2" fmla="*/ 4773192 w 4773192"/>
              <a:gd name="connsiteY2" fmla="*/ 3648925 h 7232650"/>
              <a:gd name="connsiteX3" fmla="*/ 3250314 w 4773192"/>
              <a:gd name="connsiteY3" fmla="*/ 7232650 h 7232650"/>
              <a:gd name="connsiteX4" fmla="*/ 0 w 4773192"/>
              <a:gd name="connsiteY4" fmla="*/ 7232650 h 7232650"/>
              <a:gd name="connsiteX5" fmla="*/ 0 w 4773192"/>
              <a:gd name="connsiteY5" fmla="*/ 0 h 723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3192" h="7232650">
                <a:moveTo>
                  <a:pt x="0" y="0"/>
                </a:moveTo>
                <a:lnTo>
                  <a:pt x="3224001" y="0"/>
                </a:lnTo>
                <a:lnTo>
                  <a:pt x="4773192" y="3648925"/>
                </a:lnTo>
                <a:lnTo>
                  <a:pt x="3250314" y="7232650"/>
                </a:lnTo>
                <a:lnTo>
                  <a:pt x="0" y="7232650"/>
                </a:lnTo>
                <a:lnTo>
                  <a:pt x="0" y="0"/>
                </a:ln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6070322" y="3368684"/>
            <a:ext cx="5188843"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矩形 259"/>
          <p:cNvSpPr>
            <a:spLocks noChangeArrowheads="1"/>
          </p:cNvSpPr>
          <p:nvPr/>
        </p:nvSpPr>
        <p:spPr bwMode="auto">
          <a:xfrm>
            <a:off x="6361148" y="3758745"/>
            <a:ext cx="46426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4800" b="1" cap="all" dirty="0" smtClean="0">
                <a:solidFill>
                  <a:srgbClr val="0170C1"/>
                </a:solidFill>
                <a:latin typeface="微软雅黑" panose="020B0503020204020204" pitchFamily="34" charset="-122"/>
                <a:ea typeface="微软雅黑" panose="020B0503020204020204" pitchFamily="34" charset="-122"/>
                <a:cs typeface="微软雅黑" panose="020B0503020204020204" pitchFamily="34" charset="-122"/>
              </a:rPr>
              <a:t>2017</a:t>
            </a:r>
            <a:endParaRPr lang="zh-CN" altLang="en-US" sz="4800" b="1" cap="all" dirty="0">
              <a:solidFill>
                <a:srgbClr val="0170C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TextBox 10"/>
          <p:cNvSpPr txBox="1"/>
          <p:nvPr/>
        </p:nvSpPr>
        <p:spPr>
          <a:xfrm>
            <a:off x="5965390" y="1423211"/>
            <a:ext cx="5652588" cy="1542987"/>
          </a:xfrm>
          <a:prstGeom prst="rect">
            <a:avLst/>
          </a:prstGeom>
          <a:noFill/>
        </p:spPr>
        <p:txBody>
          <a:bodyPr wrap="square" lIns="65024" tIns="32512" rIns="65024" bIns="32512">
            <a:spAutoFit/>
          </a:bodyPr>
          <a:lstStyle/>
          <a:p>
            <a:pPr algn="ctr">
              <a:buNone/>
            </a:pPr>
            <a:r>
              <a:rPr lang="zh-CN" altLang="en-US" sz="4800" b="1" cap="all" dirty="0" smtClean="0">
                <a:solidFill>
                  <a:srgbClr val="0170C1"/>
                </a:solidFill>
                <a:latin typeface="微软雅黑" panose="020B0503020204020204" pitchFamily="34" charset="-122"/>
                <a:ea typeface="微软雅黑" panose="020B0503020204020204" pitchFamily="34" charset="-122"/>
                <a:cs typeface="微软雅黑" panose="020B0503020204020204" pitchFamily="34" charset="-122"/>
              </a:rPr>
              <a:t>贵阳城市中环交通影响分析报告</a:t>
            </a:r>
            <a:endParaRPr lang="zh-CN" altLang="en-US" sz="4800" b="1" cap="all" dirty="0" smtClean="0">
              <a:solidFill>
                <a:srgbClr val="0170C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8"/>
                                            </p:tgtEl>
                                            <p:attrNameLst>
                                              <p:attrName>ppt_y</p:attrName>
                                            </p:attrNameLst>
                                          </p:cBhvr>
                                          <p:tavLst>
                                            <p:tav tm="0">
                                              <p:val>
                                                <p:strVal val="#ppt_y"/>
                                              </p:val>
                                            </p:tav>
                                            <p:tav tm="100000">
                                              <p:val>
                                                <p:strVal val="#ppt_y"/>
                                              </p:val>
                                            </p:tav>
                                          </p:tavLst>
                                        </p:anim>
                                        <p:anim calcmode="lin" valueType="num">
                                          <p:cBhvr>
                                            <p:cTn id="13"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8"/>
                                            </p:tgtEl>
                                          </p:cBhvr>
                                        </p:animEffect>
                                      </p:childTnLst>
                                    </p:cTn>
                                  </p:par>
                                </p:childTnLst>
                              </p:cTn>
                            </p:par>
                            <p:par>
                              <p:cTn id="16" fill="hold">
                                <p:stCondLst>
                                  <p:cond delay="1149"/>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8"/>
                                            </p:tgtEl>
                                          </p:cBhvr>
                                        </p:animEffect>
                                        <p:animScale>
                                          <p:cBhvr>
                                            <p:cTn id="19" dur="250" autoRev="1" fill="hold"/>
                                            <p:tgtEl>
                                              <p:spTgt spid="18"/>
                                            </p:tgtEl>
                                          </p:cBhvr>
                                          <p:by x="105000" y="105000"/>
                                        </p:animScale>
                                      </p:childTnLst>
                                    </p:cTn>
                                  </p:par>
                                </p:childTnLst>
                              </p:cTn>
                            </p:par>
                            <p:par>
                              <p:cTn id="20" fill="hold">
                                <p:stCondLst>
                                  <p:cond delay="1649"/>
                                </p:stCondLst>
                                <p:childTnLst>
                                  <p:par>
                                    <p:cTn id="21" presetID="2" presetClass="entr" presetSubtype="2" fill="hold" grpId="0" nodeType="afterEffect" p14:presetBounceEnd="21000">
                                      <p:stCondLst>
                                        <p:cond delay="0"/>
                                      </p:stCondLst>
                                      <p:iterate type="lt">
                                        <p:tmPct val="10000"/>
                                      </p:iterate>
                                      <p:childTnLst>
                                        <p:set>
                                          <p:cBhvr>
                                            <p:cTn id="22" dur="1" fill="hold">
                                              <p:stCondLst>
                                                <p:cond delay="0"/>
                                              </p:stCondLst>
                                            </p:cTn>
                                            <p:tgtEl>
                                              <p:spTgt spid="33"/>
                                            </p:tgtEl>
                                            <p:attrNameLst>
                                              <p:attrName>style.visibility</p:attrName>
                                            </p:attrNameLst>
                                          </p:cBhvr>
                                          <p:to>
                                            <p:strVal val="visible"/>
                                          </p:to>
                                        </p:set>
                                        <p:anim calcmode="lin" valueType="num" p14:bounceEnd="21000">
                                          <p:cBhvr additive="base">
                                            <p:cTn id="23" dur="800" fill="hold"/>
                                            <p:tgtEl>
                                              <p:spTgt spid="33"/>
                                            </p:tgtEl>
                                            <p:attrNameLst>
                                              <p:attrName>ppt_x</p:attrName>
                                            </p:attrNameLst>
                                          </p:cBhvr>
                                          <p:tavLst>
                                            <p:tav tm="0">
                                              <p:val>
                                                <p:strVal val="1+#ppt_w/2"/>
                                              </p:val>
                                            </p:tav>
                                            <p:tav tm="100000">
                                              <p:val>
                                                <p:strVal val="#ppt_x"/>
                                              </p:val>
                                            </p:tav>
                                          </p:tavLst>
                                        </p:anim>
                                        <p:anim calcmode="lin" valueType="num" p14:bounceEnd="21000">
                                          <p:cBhvr additive="base">
                                            <p:cTn id="24" dur="800" fill="hold"/>
                                            <p:tgtEl>
                                              <p:spTgt spid="33"/>
                                            </p:tgtEl>
                                            <p:attrNameLst>
                                              <p:attrName>ppt_y</p:attrName>
                                            </p:attrNameLst>
                                          </p:cBhvr>
                                          <p:tavLst>
                                            <p:tav tm="0">
                                              <p:val>
                                                <p:strVal val="#ppt_y"/>
                                              </p:val>
                                            </p:tav>
                                            <p:tav tm="100000">
                                              <p:val>
                                                <p:strVal val="#ppt_y"/>
                                              </p:val>
                                            </p:tav>
                                          </p:tavLst>
                                        </p:anim>
                                      </p:childTnLst>
                                    </p:cTn>
                                  </p:par>
                                </p:childTnLst>
                              </p:cTn>
                            </p:par>
                            <p:par>
                              <p:cTn id="25" fill="hold">
                                <p:stCondLst>
                                  <p:cond delay="3490"/>
                                </p:stCondLst>
                                <p:childTnLst>
                                  <p:par>
                                    <p:cTn id="26" presetID="22" presetClass="entr" presetSubtype="8"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p:bldP spid="18" grpId="1"/>
          <p:bldP spid="3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8"/>
                                            </p:tgtEl>
                                            <p:attrNameLst>
                                              <p:attrName>ppt_y</p:attrName>
                                            </p:attrNameLst>
                                          </p:cBhvr>
                                          <p:tavLst>
                                            <p:tav tm="0">
                                              <p:val>
                                                <p:strVal val="#ppt_y"/>
                                              </p:val>
                                            </p:tav>
                                            <p:tav tm="100000">
                                              <p:val>
                                                <p:strVal val="#ppt_y"/>
                                              </p:val>
                                            </p:tav>
                                          </p:tavLst>
                                        </p:anim>
                                        <p:anim calcmode="lin" valueType="num">
                                          <p:cBhvr>
                                            <p:cTn id="13"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8"/>
                                            </p:tgtEl>
                                          </p:cBhvr>
                                        </p:animEffect>
                                      </p:childTnLst>
                                    </p:cTn>
                                  </p:par>
                                </p:childTnLst>
                              </p:cTn>
                            </p:par>
                            <p:par>
                              <p:cTn id="16" fill="hold">
                                <p:stCondLst>
                                  <p:cond delay="1149"/>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8"/>
                                            </p:tgtEl>
                                          </p:cBhvr>
                                        </p:animEffect>
                                        <p:animScale>
                                          <p:cBhvr>
                                            <p:cTn id="19" dur="250" autoRev="1" fill="hold"/>
                                            <p:tgtEl>
                                              <p:spTgt spid="18"/>
                                            </p:tgtEl>
                                          </p:cBhvr>
                                          <p:by x="105000" y="105000"/>
                                        </p:animScale>
                                      </p:childTnLst>
                                    </p:cTn>
                                  </p:par>
                                </p:childTnLst>
                              </p:cTn>
                            </p:par>
                            <p:par>
                              <p:cTn id="20" fill="hold">
                                <p:stCondLst>
                                  <p:cond delay="1649"/>
                                </p:stCondLst>
                                <p:childTnLst>
                                  <p:par>
                                    <p:cTn id="21" presetID="2" presetClass="entr" presetSubtype="2" fill="hold" grpId="0" nodeType="afterEffect">
                                      <p:stCondLst>
                                        <p:cond delay="0"/>
                                      </p:stCondLst>
                                      <p:iterate type="lt">
                                        <p:tmPct val="10000"/>
                                      </p:iterate>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800" fill="hold"/>
                                            <p:tgtEl>
                                              <p:spTgt spid="33"/>
                                            </p:tgtEl>
                                            <p:attrNameLst>
                                              <p:attrName>ppt_x</p:attrName>
                                            </p:attrNameLst>
                                          </p:cBhvr>
                                          <p:tavLst>
                                            <p:tav tm="0">
                                              <p:val>
                                                <p:strVal val="1+#ppt_w/2"/>
                                              </p:val>
                                            </p:tav>
                                            <p:tav tm="100000">
                                              <p:val>
                                                <p:strVal val="#ppt_x"/>
                                              </p:val>
                                            </p:tav>
                                          </p:tavLst>
                                        </p:anim>
                                        <p:anim calcmode="lin" valueType="num">
                                          <p:cBhvr additive="base">
                                            <p:cTn id="24" dur="800" fill="hold"/>
                                            <p:tgtEl>
                                              <p:spTgt spid="33"/>
                                            </p:tgtEl>
                                            <p:attrNameLst>
                                              <p:attrName>ppt_y</p:attrName>
                                            </p:attrNameLst>
                                          </p:cBhvr>
                                          <p:tavLst>
                                            <p:tav tm="0">
                                              <p:val>
                                                <p:strVal val="#ppt_y"/>
                                              </p:val>
                                            </p:tav>
                                            <p:tav tm="100000">
                                              <p:val>
                                                <p:strVal val="#ppt_y"/>
                                              </p:val>
                                            </p:tav>
                                          </p:tavLst>
                                        </p:anim>
                                      </p:childTnLst>
                                    </p:cTn>
                                  </p:par>
                                </p:childTnLst>
                              </p:cTn>
                            </p:par>
                            <p:par>
                              <p:cTn id="25" fill="hold">
                                <p:stCondLst>
                                  <p:cond delay="3490"/>
                                </p:stCondLst>
                                <p:childTnLst>
                                  <p:par>
                                    <p:cTn id="26" presetID="22" presetClass="entr" presetSubtype="8"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p:bldP spid="18" grpId="1"/>
          <p:bldP spid="3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325"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文字内容</a:t>
            </a:r>
            <a:endParaRPr kumimoji="0" lang="en-US" sz="1325"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marL="0" marR="0" lvl="0" indent="0" algn="l" defTabSz="914400" rtl="0" eaLnBrk="0" fontAlgn="base" latinLnBrk="0" hangingPunct="0">
              <a:lnSpc>
                <a:spcPct val="150000"/>
              </a:lnSpc>
              <a:spcBef>
                <a:spcPct val="0"/>
              </a:spcBef>
              <a:spcAft>
                <a:spcPct val="0"/>
              </a:spcAft>
              <a:buClrTx/>
              <a:buSzTx/>
              <a:buFontTx/>
              <a:buNone/>
              <a:defRPr/>
            </a:pPr>
            <a:endParaRPr kumimoji="0" lang="en-US" sz="76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78992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72687"/>
            <a:ext cx="2908018"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base" latinLnBrk="0" hangingPunct="1">
              <a:lnSpc>
                <a:spcPct val="100000"/>
              </a:lnSpc>
              <a:spcBef>
                <a:spcPct val="20000"/>
              </a:spcBef>
              <a:spcAft>
                <a:spcPts val="600"/>
              </a:spcAft>
              <a:buClr>
                <a:srgbClr val="5B9BD5">
                  <a:lumMod val="75000"/>
                </a:srgbClr>
              </a:buClr>
              <a:buSzPct val="145000"/>
              <a:buFont typeface="Arial" panose="020B0604020202020204"/>
              <a:buNone/>
              <a:defRPr/>
            </a:pPr>
            <a:r>
              <a:rPr kumimoji="0"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1.4 </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报告概述</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5" name="文本框 34"/>
          <p:cNvSpPr txBox="1"/>
          <p:nvPr/>
        </p:nvSpPr>
        <p:spPr>
          <a:xfrm>
            <a:off x="609601" y="1425944"/>
            <a:ext cx="10929256" cy="3784600"/>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中环</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建设完成之后，对市民出行的改善、对城市交通拥堵的缓解、对城区主干道的分流、对提升城市便利度等各方面的交通影响以及存在的痛点缺乏一个专业性的、具有数据说服力的评估分析。因此，贵阳市交通委员会联合中国联通和西南交通大学共同发布了此份分析报告</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a:t>
            </a:r>
            <a:r>
              <a:rPr kumimoji="0" lang="en-US" altLang="zh-CN" sz="20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贵阳城市中环交通影响分析报告</a:t>
            </a:r>
            <a:r>
              <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（以下简称报告）将依托中国联通运营商特有的手机信令数据分成</a:t>
            </a:r>
            <a:r>
              <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XX</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个部分进行图文并茂的详细解析，分别是：。。。</a:t>
            </a:r>
            <a:r>
              <a:rPr kumimoji="0" lang="zh-CN" altLang="en-US" sz="20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由于</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统计口径和数据样本的差异，中国联通获取的人流量等数据与准确数据可能会存在一定偏差，但是本次分析的重点和意义主要在于充分发挥运营商数据的全面性，以更多元的维度，对中环开通前后</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呈现出的趋势和特点进行宏观分析。</a:t>
            </a:r>
            <a:endPar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6" name="图片 15"/>
          <p:cNvPicPr>
            <a:picLocks noChangeAspect="1"/>
          </p:cNvPicPr>
          <p:nvPr/>
        </p:nvPicPr>
        <p:blipFill>
          <a:blip r:embed="rId3"/>
          <a:stretch>
            <a:fillRect/>
          </a:stretch>
        </p:blipFill>
        <p:spPr>
          <a:xfrm>
            <a:off x="7230317" y="153543"/>
            <a:ext cx="3036071" cy="579170"/>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4" name="矩形 3"/>
          <p:cNvSpPr/>
          <p:nvPr/>
        </p:nvSpPr>
        <p:spPr bwMode="auto">
          <a:xfrm>
            <a:off x="0" y="0"/>
            <a:ext cx="12192000" cy="6858000"/>
          </a:xfrm>
          <a:prstGeom prst="rect">
            <a:avLst/>
          </a:prstGeom>
          <a:solidFill>
            <a:schemeClr val="tx1">
              <a:alpha val="36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Box 11"/>
          <p:cNvSpPr txBox="1"/>
          <p:nvPr/>
        </p:nvSpPr>
        <p:spPr>
          <a:xfrm>
            <a:off x="2651566" y="2548519"/>
            <a:ext cx="7802136" cy="1107996"/>
          </a:xfrm>
          <a:prstGeom prst="rect">
            <a:avLst/>
          </a:prstGeom>
          <a:noFill/>
        </p:spPr>
        <p:txBody>
          <a:bodyPr wrap="none" rtlCol="0">
            <a:spAutoFit/>
          </a:bodyPr>
          <a:lstStyle/>
          <a:p>
            <a:pPr marL="0" marR="0" lvl="1" indent="0" algn="l" defTabSz="914400" rtl="0" eaLnBrk="0" fontAlgn="base" latinLnBrk="0" hangingPunct="0">
              <a:lnSpc>
                <a:spcPct val="100000"/>
              </a:lnSpc>
              <a:spcBef>
                <a:spcPct val="0"/>
              </a:spcBef>
              <a:spcAft>
                <a:spcPct val="0"/>
              </a:spcAft>
              <a:buClrTx/>
              <a:buSzTx/>
              <a:buFontTx/>
              <a:buNone/>
              <a:defRPr/>
            </a:pPr>
            <a:r>
              <a:rPr lang="zh-CN" altLang="en-US" sz="6600" b="1" dirty="0">
                <a:solidFill>
                  <a:srgbClr val="FFFFFF"/>
                </a:solidFill>
                <a:latin typeface="微软雅黑" panose="020B0503020204020204" pitchFamily="34" charset="-122"/>
                <a:ea typeface="微软雅黑" panose="020B0503020204020204" pitchFamily="34" charset="-122"/>
                <a:cs typeface="+mn-ea"/>
                <a:sym typeface="+mn-lt"/>
              </a:rPr>
              <a:t>二</a:t>
            </a:r>
            <a:r>
              <a:rPr kumimoji="0" lang="zh-CN" altLang="en-US" sz="66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、数据采集与处理</a:t>
            </a:r>
            <a:endParaRPr kumimoji="0" lang="zh-CN" altLang="en-US" sz="66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cxnSp>
        <p:nvCxnSpPr>
          <p:cNvPr id="44" name="直接连接符 43"/>
          <p:cNvCxnSpPr/>
          <p:nvPr/>
        </p:nvCxnSpPr>
        <p:spPr>
          <a:xfrm flipV="1">
            <a:off x="1386840" y="833120"/>
            <a:ext cx="1082040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6225"/>
            <a:ext cx="413194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base" latinLnBrk="0" hangingPunct="1">
              <a:lnSpc>
                <a:spcPct val="100000"/>
              </a:lnSpc>
              <a:spcBef>
                <a:spcPct val="20000"/>
              </a:spcBef>
              <a:spcAft>
                <a:spcPts val="600"/>
              </a:spcAft>
              <a:buClr>
                <a:srgbClr val="5B9BD5">
                  <a:lumMod val="75000"/>
                </a:srgbClr>
              </a:buClr>
              <a:buSzPct val="145000"/>
              <a:buFont typeface="Arial" panose="020B0604020202020204"/>
              <a:buNone/>
              <a:defRPr/>
            </a:pPr>
            <a:r>
              <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2.1 </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数据采集与处理</a:t>
            </a:r>
            <a:endPar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25" name="图片 24"/>
          <p:cNvPicPr>
            <a:picLocks noChangeAspect="1"/>
          </p:cNvPicPr>
          <p:nvPr/>
        </p:nvPicPr>
        <p:blipFill>
          <a:blip r:embed="rId3"/>
          <a:stretch>
            <a:fillRect/>
          </a:stretch>
        </p:blipFill>
        <p:spPr>
          <a:xfrm>
            <a:off x="7243017" y="153543"/>
            <a:ext cx="3036071" cy="579170"/>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1" name="文本框 34"/>
          <p:cNvSpPr txBox="1"/>
          <p:nvPr/>
        </p:nvSpPr>
        <p:spPr>
          <a:xfrm>
            <a:off x="851535" y="1433830"/>
            <a:ext cx="10414635" cy="2399665"/>
          </a:xfrm>
          <a:prstGeom prst="rect">
            <a:avLst/>
          </a:prstGeom>
          <a:noFill/>
        </p:spPr>
        <p:txBody>
          <a:bodyPr wrap="square" rtlCol="0">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defRPr/>
            </a:pP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数据来源：联通手机信令数据</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defRPr/>
            </a:pP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数据时间：</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2016</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8</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月至</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2017</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12</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月</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defRPr/>
            </a:pP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数据量：</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XXXX</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万条手机信令数据以及手机用户数据</a:t>
            </a:r>
            <a:endPar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defRPr/>
            </a:pP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数据内容：包括</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XX</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XX</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XX</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等字段</a:t>
            </a:r>
            <a:endPar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defRPr/>
            </a:pP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数据处理：采用</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Hadoop</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平台</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接连接符 43"/>
          <p:cNvCxnSpPr/>
          <p:nvPr/>
        </p:nvCxnSpPr>
        <p:spPr>
          <a:xfrm flipV="1">
            <a:off x="1386840" y="833120"/>
            <a:ext cx="1082040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76335"/>
            <a:ext cx="4454742"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base" latinLnBrk="0" hangingPunct="1">
              <a:lnSpc>
                <a:spcPct val="100000"/>
              </a:lnSpc>
              <a:spcBef>
                <a:spcPct val="20000"/>
              </a:spcBef>
              <a:spcAft>
                <a:spcPts val="600"/>
              </a:spcAft>
              <a:buClr>
                <a:srgbClr val="5B9BD5">
                  <a:lumMod val="75000"/>
                </a:srgbClr>
              </a:buClr>
              <a:buSzPct val="145000"/>
              <a:buFont typeface="Arial" panose="020B0604020202020204"/>
              <a:buNone/>
              <a:defRPr/>
            </a:pPr>
            <a:r>
              <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2.2 </a:t>
            </a:r>
            <a:r>
              <a:rPr kumimoji="0" lang="zh-CN" altLang="en-US" sz="28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数据推演</a:t>
            </a:r>
            <a:endParaRPr kumimoji="0" lang="zh-CN" altLang="en-US" sz="28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25" name="图片 24"/>
          <p:cNvPicPr>
            <a:picLocks noChangeAspect="1"/>
          </p:cNvPicPr>
          <p:nvPr/>
        </p:nvPicPr>
        <p:blipFill>
          <a:blip r:embed="rId2"/>
          <a:stretch>
            <a:fillRect/>
          </a:stretch>
        </p:blipFill>
        <p:spPr>
          <a:xfrm>
            <a:off x="7243017" y="153543"/>
            <a:ext cx="3036071" cy="579170"/>
          </a:xfrm>
          <a:prstGeom prst="rect">
            <a:avLst/>
          </a:prstGeom>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1" name="文本框 34"/>
          <p:cNvSpPr txBox="1"/>
          <p:nvPr/>
        </p:nvSpPr>
        <p:spPr>
          <a:xfrm>
            <a:off x="851535" y="1433830"/>
            <a:ext cx="10414635" cy="553085"/>
          </a:xfrm>
          <a:prstGeom prst="rect">
            <a:avLst/>
          </a:prstGeom>
          <a:noFill/>
        </p:spPr>
        <p:txBody>
          <a:bodyPr wrap="square" rtlCol="0">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defRPr/>
            </a:pP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如何从联通手机信令</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数据推演到全量数据？</a:t>
            </a:r>
            <a:endPar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a:xfrm>
            <a:off x="9006840" y="6348730"/>
            <a:ext cx="2743200" cy="365125"/>
          </a:xfrm>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4" name="矩形 3"/>
          <p:cNvSpPr/>
          <p:nvPr/>
        </p:nvSpPr>
        <p:spPr bwMode="auto">
          <a:xfrm>
            <a:off x="0" y="0"/>
            <a:ext cx="12192000" cy="6858000"/>
          </a:xfrm>
          <a:prstGeom prst="rect">
            <a:avLst/>
          </a:prstGeom>
          <a:solidFill>
            <a:schemeClr val="tx1">
              <a:alpha val="36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Box 11"/>
          <p:cNvSpPr txBox="1"/>
          <p:nvPr/>
        </p:nvSpPr>
        <p:spPr>
          <a:xfrm>
            <a:off x="2194932" y="2321004"/>
            <a:ext cx="6955750" cy="1107996"/>
          </a:xfrm>
          <a:prstGeom prst="rect">
            <a:avLst/>
          </a:prstGeom>
          <a:noFill/>
        </p:spPr>
        <p:txBody>
          <a:bodyPr wrap="none" rtlCol="0">
            <a:spAutoFit/>
          </a:bodyPr>
          <a:lstStyle/>
          <a:p>
            <a:pPr marL="0" marR="0" lvl="1" indent="0" algn="l" defTabSz="914400" rtl="0" eaLnBrk="0" fontAlgn="base" latinLnBrk="0" hangingPunct="0">
              <a:lnSpc>
                <a:spcPct val="100000"/>
              </a:lnSpc>
              <a:spcBef>
                <a:spcPct val="0"/>
              </a:spcBef>
              <a:spcAft>
                <a:spcPct val="0"/>
              </a:spcAft>
              <a:buClrTx/>
              <a:buSzTx/>
              <a:buFontTx/>
              <a:buNone/>
              <a:defRPr/>
            </a:pPr>
            <a:r>
              <a:rPr lang="zh-CN" altLang="en-US" sz="6600" b="1" noProof="0" dirty="0">
                <a:solidFill>
                  <a:schemeClr val="bg1"/>
                </a:solidFill>
                <a:latin typeface="微软雅黑" panose="020B0503020204020204" pitchFamily="34" charset="-122"/>
                <a:ea typeface="微软雅黑" panose="020B0503020204020204" pitchFamily="34" charset="-122"/>
                <a:cs typeface="+mn-ea"/>
                <a:sym typeface="+mn-lt"/>
              </a:rPr>
              <a:t>三</a:t>
            </a:r>
            <a:r>
              <a:rPr kumimoji="0" lang="zh-CN" altLang="en-US" sz="66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6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交通影响分析</a:t>
            </a:r>
            <a:endParaRPr kumimoji="0" lang="zh-CN" altLang="en-US" sz="6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cxnSp>
        <p:nvCxnSpPr>
          <p:cNvPr id="44" name="直接连接符 43"/>
          <p:cNvCxnSpPr/>
          <p:nvPr/>
        </p:nvCxnSpPr>
        <p:spPr>
          <a:xfrm flipV="1">
            <a:off x="1386840" y="834390"/>
            <a:ext cx="1074420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407606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base" latinLnBrk="0" hangingPunct="1">
              <a:lnSpc>
                <a:spcPct val="100000"/>
              </a:lnSpc>
              <a:spcBef>
                <a:spcPct val="20000"/>
              </a:spcBef>
              <a:spcAft>
                <a:spcPts val="600"/>
              </a:spcAft>
              <a:buClr>
                <a:srgbClr val="5B9BD5">
                  <a:lumMod val="75000"/>
                </a:srgbClr>
              </a:buClr>
              <a:buSzPct val="145000"/>
              <a:buFont typeface="Arial" panose="020B0604020202020204"/>
              <a:buNone/>
              <a:defRPr/>
            </a:pP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评价指标体系</a:t>
            </a:r>
            <a:endParaRPr kumimoji="0" 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43" name="图片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45" name="图片 44"/>
          <p:cNvPicPr>
            <a:picLocks noChangeAspect="1"/>
          </p:cNvPicPr>
          <p:nvPr/>
        </p:nvPicPr>
        <p:blipFill>
          <a:blip r:embed="rId3"/>
          <a:stretch>
            <a:fillRect/>
          </a:stretch>
        </p:blipFill>
        <p:spPr>
          <a:xfrm>
            <a:off x="7230317" y="153543"/>
            <a:ext cx="3036071" cy="579170"/>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graphicFrame>
        <p:nvGraphicFramePr>
          <p:cNvPr id="2" name="表格 1"/>
          <p:cNvGraphicFramePr>
            <a:graphicFrameLocks noGrp="1"/>
          </p:cNvGraphicFramePr>
          <p:nvPr/>
        </p:nvGraphicFramePr>
        <p:xfrm>
          <a:off x="1523904" y="1603586"/>
          <a:ext cx="9509760" cy="3451014"/>
        </p:xfrm>
        <a:graphic>
          <a:graphicData uri="http://schemas.openxmlformats.org/drawingml/2006/table">
            <a:tbl>
              <a:tblPr firstRow="1" bandRow="1">
                <a:tableStyleId>{5C22544A-7EE6-4342-B048-85BDC9FD1C3A}</a:tableStyleId>
              </a:tblPr>
              <a:tblGrid>
                <a:gridCol w="3169920"/>
                <a:gridCol w="6339840"/>
              </a:tblGrid>
              <a:tr h="484294">
                <a:tc>
                  <a:txBody>
                    <a:bodyPr/>
                    <a:lstStyle/>
                    <a:p>
                      <a:pPr algn="ctr"/>
                      <a:r>
                        <a:rPr lang="zh-CN" altLang="en-US" sz="2000" dirty="0" smtClean="0">
                          <a:latin typeface="微软雅黑" panose="020B0503020204020204" pitchFamily="34" charset="-122"/>
                          <a:ea typeface="微软雅黑" panose="020B0503020204020204" pitchFamily="34" charset="-122"/>
                        </a:rPr>
                        <a:t>指标体系</a:t>
                      </a:r>
                      <a:endParaRPr lang="zh-CN" altLang="en-US" sz="20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dirty="0" smtClean="0">
                          <a:latin typeface="微软雅黑" panose="020B0503020204020204" pitchFamily="34" charset="-122"/>
                          <a:ea typeface="微软雅黑" panose="020B0503020204020204" pitchFamily="34" charset="-122"/>
                        </a:rPr>
                        <a:t>定义</a:t>
                      </a:r>
                      <a:endParaRPr lang="zh-CN" altLang="en-US" sz="2000" dirty="0">
                        <a:latin typeface="微软雅黑" panose="020B0503020204020204" pitchFamily="34" charset="-122"/>
                        <a:ea typeface="微软雅黑" panose="020B0503020204020204" pitchFamily="34" charset="-122"/>
                      </a:endParaRPr>
                    </a:p>
                  </a:txBody>
                  <a:tcPr anchor="ctr"/>
                </a:tc>
              </a:tr>
              <a:tr h="370840">
                <a:tc>
                  <a:txBody>
                    <a:bodyPr/>
                    <a:lstStyle/>
                    <a:p>
                      <a:pPr algn="ctr"/>
                      <a:r>
                        <a:rPr lang="zh-CN" altLang="en-US" sz="1600" dirty="0" smtClean="0">
                          <a:latin typeface="微软雅黑" panose="020B0503020204020204" pitchFamily="34" charset="-122"/>
                          <a:ea typeface="微软雅黑" panose="020B0503020204020204" pitchFamily="34" charset="-122"/>
                        </a:rPr>
                        <a:t>道路拥堵指数</a:t>
                      </a:r>
                      <a:endParaRPr lang="en-US" altLang="zh-CN"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道路拥堵指数</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平均行程速度</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自由行程速度</a:t>
                      </a:r>
                      <a:endParaRPr lang="zh-CN" altLang="en-US" sz="1600" dirty="0" smtClean="0">
                        <a:latin typeface="微软雅黑" panose="020B0503020204020204" pitchFamily="34" charset="-122"/>
                        <a:ea typeface="微软雅黑" panose="020B0503020204020204" pitchFamily="34" charset="-122"/>
                      </a:endParaRPr>
                    </a:p>
                  </a:txBody>
                  <a:tcPr anchor="ctr"/>
                </a:tc>
              </a:tr>
              <a:tr h="370840">
                <a:tc>
                  <a:txBody>
                    <a:bodyPr/>
                    <a:lstStyle/>
                    <a:p>
                      <a:pPr algn="ctr"/>
                      <a:r>
                        <a:rPr lang="zh-CN" altLang="en-US" sz="1600" dirty="0" smtClean="0">
                          <a:latin typeface="微软雅黑" panose="020B0503020204020204" pitchFamily="34" charset="-122"/>
                          <a:ea typeface="微软雅黑" panose="020B0503020204020204" pitchFamily="34" charset="-122"/>
                        </a:rPr>
                        <a:t>交通指数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交通指数是对贵阳市路网整体出行状况评价的综合性指标，由道路拥堵指数、拥堵里程和流量数据综合确定。</a:t>
                      </a:r>
                      <a:endParaRPr lang="zh-CN" altLang="en-US" sz="1600" dirty="0" smtClean="0">
                        <a:latin typeface="微软雅黑" panose="020B0503020204020204" pitchFamily="34" charset="-122"/>
                        <a:ea typeface="微软雅黑" panose="020B0503020204020204" pitchFamily="34" charset="-122"/>
                      </a:endParaRPr>
                    </a:p>
                  </a:txBody>
                  <a:tcPr anchor="ctr"/>
                </a:tc>
              </a:tr>
              <a:tr h="370840">
                <a:tc>
                  <a:txBody>
                    <a:bodyPr/>
                    <a:lstStyle/>
                    <a:p>
                      <a:pPr algn="ctr"/>
                      <a:r>
                        <a:rPr lang="zh-CN" altLang="en-US" sz="1600" dirty="0" smtClean="0">
                          <a:latin typeface="微软雅黑" panose="020B0503020204020204" pitchFamily="34" charset="-122"/>
                          <a:ea typeface="微软雅黑" panose="020B0503020204020204" pitchFamily="34" charset="-122"/>
                        </a:rPr>
                        <a:t>区域联系强度</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区域联系强度</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区域交通生成量</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区域交通生成总量</a:t>
                      </a:r>
                      <a:endParaRPr lang="zh-CN" altLang="en-US" sz="1600" dirty="0" smtClean="0">
                        <a:latin typeface="微软雅黑" panose="020B0503020204020204" pitchFamily="34" charset="-122"/>
                        <a:ea typeface="微软雅黑" panose="020B0503020204020204" pitchFamily="34" charset="-122"/>
                      </a:endParaRPr>
                    </a:p>
                  </a:txBody>
                  <a:tcPr anchor="ctr"/>
                </a:tc>
              </a:tr>
              <a:tr h="370840">
                <a:tc>
                  <a:txBody>
                    <a:bodyPr/>
                    <a:lstStyle/>
                    <a:p>
                      <a:pPr algn="ctr"/>
                      <a:r>
                        <a:rPr lang="zh-CN" altLang="en-US" sz="1600" dirty="0" smtClean="0">
                          <a:latin typeface="微软雅黑" panose="020B0503020204020204" pitchFamily="34" charset="-122"/>
                          <a:ea typeface="微软雅黑" panose="020B0503020204020204" pitchFamily="34" charset="-122"/>
                        </a:rPr>
                        <a:t>公交畅行指数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公交畅行指数</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公交畅行时间</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公交畅行总时间</a:t>
                      </a:r>
                      <a:endParaRPr lang="zh-CN" altLang="en-US" sz="1600" dirty="0" smtClean="0">
                        <a:latin typeface="微软雅黑" panose="020B0503020204020204" pitchFamily="34" charset="-122"/>
                        <a:ea typeface="微软雅黑" panose="020B0503020204020204" pitchFamily="34" charset="-122"/>
                      </a:endParaRPr>
                    </a:p>
                  </a:txBody>
                  <a:tcPr anchor="ctr"/>
                </a:tc>
              </a:tr>
              <a:tr h="370840">
                <a:tc>
                  <a:txBody>
                    <a:bodyPr/>
                    <a:lstStyle/>
                    <a:p>
                      <a:pPr algn="ctr"/>
                      <a:r>
                        <a:rPr lang="zh-CN" altLang="en-US" sz="1600" dirty="0" smtClean="0">
                          <a:latin typeface="微软雅黑" panose="020B0503020204020204" pitchFamily="34" charset="-122"/>
                          <a:ea typeface="微软雅黑" panose="020B0503020204020204" pitchFamily="34" charset="-122"/>
                        </a:rPr>
                        <a:t>公交延时指数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公交延时指数</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公交延时时间</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公交自由通行时间</a:t>
                      </a:r>
                      <a:endParaRPr lang="zh-CN" altLang="en-US" sz="1600" dirty="0" smtClean="0">
                        <a:latin typeface="微软雅黑" panose="020B0503020204020204" pitchFamily="34" charset="-122"/>
                        <a:ea typeface="微软雅黑" panose="020B0503020204020204" pitchFamily="34" charset="-122"/>
                      </a:endParaRPr>
                    </a:p>
                  </a:txBody>
                  <a:tcPr anchor="ctr"/>
                </a:tc>
              </a:tr>
              <a:tr h="370840">
                <a:tc>
                  <a:txBody>
                    <a:bodyPr/>
                    <a:lstStyle/>
                    <a:p>
                      <a:pPr algn="ctr"/>
                      <a:r>
                        <a:rPr lang="zh-CN" altLang="en-US" sz="1600" dirty="0" smtClean="0">
                          <a:latin typeface="微软雅黑" panose="020B0503020204020204" pitchFamily="34" charset="-122"/>
                          <a:ea typeface="微软雅黑" panose="020B0503020204020204" pitchFamily="34" charset="-122"/>
                        </a:rPr>
                        <a:t>公交超时指数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公交超时指数</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公交超时时间</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公交通行总时间</a:t>
                      </a:r>
                      <a:endParaRPr lang="zh-CN" altLang="en-US" sz="1600" dirty="0" smtClean="0">
                        <a:latin typeface="微软雅黑" panose="020B0503020204020204" pitchFamily="34" charset="-122"/>
                        <a:ea typeface="微软雅黑" panose="020B0503020204020204" pitchFamily="34" charset="-122"/>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cxnSp>
        <p:nvCxnSpPr>
          <p:cNvPr id="44" name="直接连接符 43"/>
          <p:cNvCxnSpPr/>
          <p:nvPr/>
        </p:nvCxnSpPr>
        <p:spPr>
          <a:xfrm flipV="1">
            <a:off x="1386840" y="834390"/>
            <a:ext cx="1074420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407606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base" latinLnBrk="0" hangingPunct="1">
              <a:lnSpc>
                <a:spcPct val="100000"/>
              </a:lnSpc>
              <a:spcBef>
                <a:spcPct val="20000"/>
              </a:spcBef>
              <a:spcAft>
                <a:spcPts val="600"/>
              </a:spcAft>
              <a:buClr>
                <a:srgbClr val="5B9BD5">
                  <a:lumMod val="75000"/>
                </a:srgbClr>
              </a:buClr>
              <a:buSzPct val="145000"/>
              <a:buFont typeface="Arial" panose="020B0604020202020204"/>
              <a:buNone/>
              <a:defRPr/>
            </a:pP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道路拥堵指数</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 name="圆角矩形 4"/>
          <p:cNvSpPr/>
          <p:nvPr/>
        </p:nvSpPr>
        <p:spPr bwMode="auto">
          <a:xfrm>
            <a:off x="769571" y="1102618"/>
            <a:ext cx="10141401" cy="1638516"/>
          </a:xfrm>
          <a:prstGeom prst="roundRect">
            <a:avLst/>
          </a:prstGeom>
          <a:ln w="28575">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993008" y="2378410"/>
            <a:ext cx="3716082" cy="307777"/>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smtClean="0">
                <a:ln>
                  <a:noFill/>
                </a:ln>
                <a:solidFill>
                  <a:srgbClr val="E7E6E6">
                    <a:lumMod val="50000"/>
                  </a:srgbClr>
                </a:solidFill>
                <a:effectLst/>
                <a:uLnTx/>
                <a:uFillTx/>
                <a:latin typeface="Arial" panose="020B0604020202020204" pitchFamily="34" charset="0"/>
                <a:ea typeface="宋体" panose="02010600030101010101" pitchFamily="2" charset="-122"/>
                <a:cs typeface="+mn-cs"/>
              </a:rPr>
              <a:t>* 指数越高表示出行时间越长，也就越</a:t>
            </a:r>
            <a:r>
              <a:rPr lang="zh-CN" altLang="en-US" sz="1400" dirty="0">
                <a:solidFill>
                  <a:srgbClr val="E7E6E6">
                    <a:lumMod val="50000"/>
                  </a:srgbClr>
                </a:solidFill>
              </a:rPr>
              <a:t>拥堵</a:t>
            </a:r>
            <a:r>
              <a:rPr kumimoji="0" lang="zh-CN" altLang="en-US" sz="1400" b="0" i="0" u="none" strike="noStrike" kern="1200" cap="none" spc="0" normalizeH="0" baseline="0" noProof="0" dirty="0" smtClean="0">
                <a:ln>
                  <a:noFill/>
                </a:ln>
                <a:solidFill>
                  <a:srgbClr val="E7E6E6">
                    <a:lumMod val="50000"/>
                  </a:srgbClr>
                </a:solidFill>
                <a:effectLst/>
                <a:uLnTx/>
                <a:uFillTx/>
                <a:latin typeface="Arial" panose="020B0604020202020204" pitchFamily="34" charset="0"/>
                <a:ea typeface="宋体" panose="02010600030101010101" pitchFamily="2" charset="-122"/>
                <a:cs typeface="+mn-cs"/>
              </a:rPr>
              <a:t>。</a:t>
            </a:r>
            <a:endParaRPr kumimoji="0" lang="zh-CN" altLang="en-US" sz="1400" b="0" i="0" u="none" strike="noStrike" kern="1200" cap="none" spc="0" normalizeH="0" baseline="0" noProof="0" dirty="0">
              <a:ln>
                <a:noFill/>
              </a:ln>
              <a:solidFill>
                <a:srgbClr val="E7E6E6">
                  <a:lumMod val="50000"/>
                </a:srgbClr>
              </a:solidFill>
              <a:effectLst/>
              <a:uLnTx/>
              <a:uFillTx/>
              <a:latin typeface="Arial" panose="020B0604020202020204" pitchFamily="34" charset="0"/>
              <a:ea typeface="宋体" panose="02010600030101010101" pitchFamily="2" charset="-122"/>
              <a:cs typeface="+mn-cs"/>
            </a:endParaRPr>
          </a:p>
        </p:txBody>
      </p:sp>
      <p:sp>
        <p:nvSpPr>
          <p:cNvPr id="23" name="文本框 22"/>
          <p:cNvSpPr txBox="1"/>
          <p:nvPr/>
        </p:nvSpPr>
        <p:spPr>
          <a:xfrm>
            <a:off x="5429617" y="1369249"/>
            <a:ext cx="1554480" cy="36830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平均行程速度</a:t>
            </a:r>
            <a:endParaRPr kumimoji="0" lang="zh-CN" altLang="en-US"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p:cNvSpPr txBox="1"/>
          <p:nvPr/>
        </p:nvSpPr>
        <p:spPr>
          <a:xfrm>
            <a:off x="5429824" y="2029081"/>
            <a:ext cx="1554480" cy="36830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自由行程速度</a:t>
            </a:r>
            <a:endParaRPr kumimoji="0" lang="zh-CN" altLang="en-US"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25" name="直接连接符 24"/>
          <p:cNvCxnSpPr/>
          <p:nvPr/>
        </p:nvCxnSpPr>
        <p:spPr bwMode="auto">
          <a:xfrm flipV="1">
            <a:off x="4962378" y="1858197"/>
            <a:ext cx="2464191" cy="4308"/>
          </a:xfrm>
          <a:prstGeom prst="line">
            <a:avLst/>
          </a:prstGeom>
          <a:solidFill>
            <a:schemeClr val="accent1"/>
          </a:solidFill>
          <a:ln w="9525" cap="flat" cmpd="sng" algn="ctr">
            <a:solidFill>
              <a:schemeClr val="tx1"/>
            </a:solidFill>
            <a:prstDash val="solid"/>
            <a:round/>
            <a:headEnd type="none" w="med" len="med"/>
            <a:tailEnd type="none" w="med" len="med"/>
          </a:ln>
        </p:spPr>
      </p:cxnSp>
      <p:pic>
        <p:nvPicPr>
          <p:cNvPr id="43" name="图片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45" name="图片 44"/>
          <p:cNvPicPr>
            <a:picLocks noChangeAspect="1"/>
          </p:cNvPicPr>
          <p:nvPr/>
        </p:nvPicPr>
        <p:blipFill>
          <a:blip r:embed="rId3"/>
          <a:stretch>
            <a:fillRect/>
          </a:stretch>
        </p:blipFill>
        <p:spPr>
          <a:xfrm>
            <a:off x="7230317" y="153543"/>
            <a:ext cx="3036071" cy="579170"/>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文本框 2"/>
          <p:cNvSpPr txBox="1"/>
          <p:nvPr/>
        </p:nvSpPr>
        <p:spPr>
          <a:xfrm>
            <a:off x="2678430" y="1661160"/>
            <a:ext cx="2120265" cy="39878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道路拥堵指数   </a:t>
            </a:r>
            <a:r>
              <a:rPr kumimoji="0" lang="en-US" altLang="zh-CN" sz="20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10" name="表格 9"/>
          <p:cNvGraphicFramePr/>
          <p:nvPr/>
        </p:nvGraphicFramePr>
        <p:xfrm>
          <a:off x="1656891" y="3335732"/>
          <a:ext cx="8366760" cy="2286000"/>
        </p:xfrm>
        <a:graphic>
          <a:graphicData uri="http://schemas.openxmlformats.org/drawingml/2006/table">
            <a:tbl>
              <a:tblPr firstRow="1" bandRow="1">
                <a:tableStyleId>{5C22544A-7EE6-4342-B048-85BDC9FD1C3A}</a:tableStyleId>
              </a:tblPr>
              <a:tblGrid>
                <a:gridCol w="2051290"/>
                <a:gridCol w="1889690"/>
                <a:gridCol w="2845089"/>
                <a:gridCol w="1580691"/>
              </a:tblGrid>
              <a:tr h="381000">
                <a:tc>
                  <a:txBody>
                    <a:bodyPr/>
                    <a:lstStyle/>
                    <a:p>
                      <a:pPr algn="ctr">
                        <a:buNone/>
                      </a:pPr>
                      <a:r>
                        <a:rPr lang="zh-CN" altLang="en-US" dirty="0" smtClean="0">
                          <a:latin typeface="微软雅黑" panose="020B0503020204020204" pitchFamily="34" charset="-122"/>
                          <a:ea typeface="微软雅黑" panose="020B0503020204020204" pitchFamily="34" charset="-122"/>
                        </a:rPr>
                        <a:t>拥堵指数</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dirty="0" smtClean="0">
                          <a:latin typeface="微软雅黑" panose="020B0503020204020204" pitchFamily="34" charset="-122"/>
                          <a:ea typeface="微软雅黑" panose="020B0503020204020204" pitchFamily="34" charset="-122"/>
                        </a:rPr>
                        <a:t>路况</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dirty="0" smtClean="0">
                          <a:latin typeface="微软雅黑" panose="020B0503020204020204" pitchFamily="34" charset="-122"/>
                          <a:ea typeface="微软雅黑" panose="020B0503020204020204" pitchFamily="34" charset="-122"/>
                        </a:rPr>
                        <a:t>指数说明</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dirty="0" smtClean="0">
                          <a:latin typeface="微软雅黑" panose="020B0503020204020204" pitchFamily="34" charset="-122"/>
                          <a:ea typeface="微软雅黑" panose="020B0503020204020204" pitchFamily="34" charset="-122"/>
                        </a:rPr>
                        <a:t>展现色彩</a:t>
                      </a:r>
                      <a:endParaRPr lang="zh-CN" altLang="en-US"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en-US" altLang="zh-CN" sz="1600" dirty="0">
                          <a:latin typeface="微软雅黑" panose="020B0503020204020204" pitchFamily="34" charset="-122"/>
                          <a:ea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rPr>
                        <a:t>1.2</a:t>
                      </a:r>
                      <a:endParaRPr lang="en-US" altLang="zh-CN"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畅通</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可以按道路限速标准行驶</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绿色</a:t>
                      </a:r>
                      <a:endParaRPr lang="zh-CN" altLang="en-US" sz="1600"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en-US" altLang="zh-CN" sz="1600">
                          <a:latin typeface="微软雅黑" panose="020B0503020204020204" pitchFamily="34" charset="-122"/>
                          <a:ea typeface="微软雅黑" panose="020B0503020204020204" pitchFamily="34" charset="-122"/>
                        </a:rPr>
                        <a:t>1.2</a:t>
                      </a:r>
                      <a:r>
                        <a:rPr lang="en-US" altLang="zh-CN" sz="1600">
                          <a:latin typeface="微软雅黑" panose="020B0503020204020204" pitchFamily="34" charset="-122"/>
                          <a:ea typeface="微软雅黑" panose="020B0503020204020204" pitchFamily="34" charset="-122"/>
                          <a:sym typeface="+mn-ea"/>
                        </a:rPr>
                        <a:t>∽</a:t>
                      </a:r>
                      <a:r>
                        <a:rPr lang="en-US" altLang="zh-CN" sz="1600">
                          <a:latin typeface="微软雅黑" panose="020B0503020204020204" pitchFamily="34" charset="-122"/>
                          <a:ea typeface="微软雅黑" panose="020B0503020204020204" pitchFamily="34" charset="-122"/>
                        </a:rPr>
                        <a:t>1.5</a:t>
                      </a:r>
                      <a:endParaRPr lang="en-US" altLang="zh-CN" sz="16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基本畅通</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比畅通时多耗时0.2至0.5倍</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蓝色</a:t>
                      </a:r>
                      <a:endParaRPr lang="zh-CN" altLang="en-US" sz="1600"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en-US" altLang="zh-CN" sz="1600">
                          <a:latin typeface="微软雅黑" panose="020B0503020204020204" pitchFamily="34" charset="-122"/>
                          <a:ea typeface="微软雅黑" panose="020B0503020204020204" pitchFamily="34" charset="-122"/>
                        </a:rPr>
                        <a:t>1.5</a:t>
                      </a:r>
                      <a:r>
                        <a:rPr lang="en-US" altLang="zh-CN" sz="1600">
                          <a:latin typeface="微软雅黑" panose="020B0503020204020204" pitchFamily="34" charset="-122"/>
                          <a:ea typeface="微软雅黑" panose="020B0503020204020204" pitchFamily="34" charset="-122"/>
                          <a:sym typeface="+mn-ea"/>
                        </a:rPr>
                        <a:t>∽</a:t>
                      </a:r>
                      <a:r>
                        <a:rPr lang="en-US" altLang="zh-CN" sz="1600">
                          <a:latin typeface="微软雅黑" panose="020B0503020204020204" pitchFamily="34" charset="-122"/>
                          <a:ea typeface="微软雅黑" panose="020B0503020204020204" pitchFamily="34" charset="-122"/>
                        </a:rPr>
                        <a:t>1.8</a:t>
                      </a:r>
                      <a:endParaRPr lang="en-US" altLang="zh-CN" sz="16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轻度拥堵</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比畅通时多耗时0.5至0.8倍</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黄色</a:t>
                      </a:r>
                      <a:endParaRPr lang="zh-CN" altLang="en-US" sz="1600"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en-US" altLang="zh-CN" sz="1600">
                          <a:latin typeface="微软雅黑" panose="020B0503020204020204" pitchFamily="34" charset="-122"/>
                          <a:ea typeface="微软雅黑" panose="020B0503020204020204" pitchFamily="34" charset="-122"/>
                        </a:rPr>
                        <a:t>1.8</a:t>
                      </a:r>
                      <a:r>
                        <a:rPr lang="en-US" altLang="zh-CN" sz="1600">
                          <a:latin typeface="微软雅黑" panose="020B0503020204020204" pitchFamily="34" charset="-122"/>
                          <a:ea typeface="微软雅黑" panose="020B0503020204020204" pitchFamily="34" charset="-122"/>
                          <a:sym typeface="+mn-ea"/>
                        </a:rPr>
                        <a:t>∽</a:t>
                      </a:r>
                      <a:r>
                        <a:rPr lang="en-US" altLang="zh-CN" sz="1600">
                          <a:latin typeface="微软雅黑" panose="020B0503020204020204" pitchFamily="34" charset="-122"/>
                          <a:ea typeface="微软雅黑" panose="020B0503020204020204" pitchFamily="34" charset="-122"/>
                        </a:rPr>
                        <a:t>2.1</a:t>
                      </a:r>
                      <a:endParaRPr lang="en-US" altLang="zh-CN" sz="16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中度拥堵</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比畅通时多耗时0.8至1.1倍</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橙色</a:t>
                      </a:r>
                      <a:endParaRPr lang="zh-CN" altLang="en-US" sz="1600"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en-US" altLang="zh-CN" sz="1600">
                          <a:latin typeface="微软雅黑" panose="020B0503020204020204" pitchFamily="34" charset="-122"/>
                          <a:ea typeface="微软雅黑" panose="020B0503020204020204" pitchFamily="34" charset="-122"/>
                        </a:rPr>
                        <a:t>≧2.1</a:t>
                      </a:r>
                      <a:endParaRPr lang="en-US" altLang="zh-CN" sz="16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a:latin typeface="微软雅黑" panose="020B0503020204020204" pitchFamily="34" charset="-122"/>
                          <a:ea typeface="微软雅黑" panose="020B0503020204020204" pitchFamily="34" charset="-122"/>
                        </a:rPr>
                        <a:t>严重拥堵</a:t>
                      </a:r>
                      <a:endParaRPr lang="zh-CN" altLang="en-US" sz="16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比畅通时多耗时1.1倍以上</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红色</a:t>
                      </a:r>
                      <a:endParaRPr lang="zh-CN" altLang="en-US" sz="1600" dirty="0">
                        <a:latin typeface="微软雅黑" panose="020B0503020204020204" pitchFamily="34" charset="-122"/>
                        <a:ea typeface="微软雅黑" panose="020B0503020204020204" pitchFamily="34" charset="-122"/>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cxnSp>
        <p:nvCxnSpPr>
          <p:cNvPr id="44" name="直接连接符 43"/>
          <p:cNvCxnSpPr/>
          <p:nvPr/>
        </p:nvCxnSpPr>
        <p:spPr>
          <a:xfrm flipV="1">
            <a:off x="1386840" y="834390"/>
            <a:ext cx="1074420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78356"/>
            <a:ext cx="3292692"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base" latinLnBrk="0" hangingPunct="1">
              <a:lnSpc>
                <a:spcPct val="100000"/>
              </a:lnSpc>
              <a:spcBef>
                <a:spcPct val="20000"/>
              </a:spcBef>
              <a:spcAft>
                <a:spcPts val="600"/>
              </a:spcAft>
              <a:buClr>
                <a:srgbClr val="5B9BD5">
                  <a:lumMod val="75000"/>
                </a:srgbClr>
              </a:buClr>
              <a:buSzPct val="145000"/>
              <a:buFont typeface="Arial" panose="020B0604020202020204"/>
              <a:buNone/>
              <a:defRPr/>
            </a:pP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交通出行指数</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 name="圆角矩形 4"/>
          <p:cNvSpPr/>
          <p:nvPr/>
        </p:nvSpPr>
        <p:spPr bwMode="auto">
          <a:xfrm>
            <a:off x="769571" y="1102618"/>
            <a:ext cx="10141401" cy="1638516"/>
          </a:xfrm>
          <a:prstGeom prst="roundRect">
            <a:avLst/>
          </a:prstGeom>
          <a:ln w="28575">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p:cNvSpPr txBox="1"/>
          <p:nvPr/>
        </p:nvSpPr>
        <p:spPr>
          <a:xfrm>
            <a:off x="5409643" y="1329982"/>
            <a:ext cx="1554480" cy="36830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dirty="0" smtClean="0">
                <a:solidFill>
                  <a:srgbClr val="000000"/>
                </a:solidFill>
                <a:latin typeface="微软雅黑" panose="020B0503020204020204" pitchFamily="34" charset="-122"/>
                <a:ea typeface="微软雅黑" panose="020B0503020204020204" pitchFamily="34" charset="-122"/>
              </a:rPr>
              <a:t>路网</a:t>
            </a:r>
            <a:r>
              <a:rPr lang="zh-CN" altLang="en-US" dirty="0" smtClean="0">
                <a:solidFill>
                  <a:srgbClr val="000000"/>
                </a:solidFill>
                <a:latin typeface="微软雅黑" panose="020B0503020204020204" pitchFamily="34" charset="-122"/>
                <a:ea typeface="微软雅黑" panose="020B0503020204020204" pitchFamily="34" charset="-122"/>
              </a:rPr>
              <a:t>拥堵里程</a:t>
            </a:r>
            <a:endParaRPr kumimoji="0" lang="zh-CN" altLang="en-US"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p:cNvSpPr txBox="1"/>
          <p:nvPr/>
        </p:nvSpPr>
        <p:spPr>
          <a:xfrm>
            <a:off x="5294975" y="2060971"/>
            <a:ext cx="1783080" cy="36830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dirty="0" smtClean="0">
                <a:solidFill>
                  <a:srgbClr val="000000"/>
                </a:solidFill>
                <a:latin typeface="微软雅黑" panose="020B0503020204020204" pitchFamily="34" charset="-122"/>
                <a:ea typeface="微软雅黑" panose="020B0503020204020204" pitchFamily="34" charset="-122"/>
              </a:rPr>
              <a:t>路网道路总里程</a:t>
            </a:r>
            <a:endParaRPr kumimoji="0" lang="zh-CN" altLang="en-US"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25" name="直接连接符 24"/>
          <p:cNvCxnSpPr/>
          <p:nvPr/>
        </p:nvCxnSpPr>
        <p:spPr bwMode="auto">
          <a:xfrm flipV="1">
            <a:off x="4962378" y="1858197"/>
            <a:ext cx="2464191" cy="4308"/>
          </a:xfrm>
          <a:prstGeom prst="line">
            <a:avLst/>
          </a:prstGeom>
          <a:solidFill>
            <a:schemeClr val="accent1"/>
          </a:solidFill>
          <a:ln w="9525" cap="flat" cmpd="sng" algn="ctr">
            <a:solidFill>
              <a:schemeClr val="tx1"/>
            </a:solidFill>
            <a:prstDash val="solid"/>
            <a:round/>
            <a:headEnd type="none" w="med" len="med"/>
            <a:tailEnd type="none" w="med" len="med"/>
          </a:ln>
        </p:spPr>
      </p:cxnSp>
      <p:pic>
        <p:nvPicPr>
          <p:cNvPr id="43" name="图片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45" name="图片 44"/>
          <p:cNvPicPr>
            <a:picLocks noChangeAspect="1"/>
          </p:cNvPicPr>
          <p:nvPr/>
        </p:nvPicPr>
        <p:blipFill>
          <a:blip r:embed="rId3"/>
          <a:stretch>
            <a:fillRect/>
          </a:stretch>
        </p:blipFill>
        <p:spPr>
          <a:xfrm>
            <a:off x="7230317" y="153543"/>
            <a:ext cx="3036071" cy="579170"/>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文本框 2"/>
          <p:cNvSpPr txBox="1"/>
          <p:nvPr/>
        </p:nvSpPr>
        <p:spPr>
          <a:xfrm>
            <a:off x="3015615" y="1660525"/>
            <a:ext cx="1687195" cy="39878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交通指数    </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a:xfrm>
            <a:off x="8748352" y="6203950"/>
            <a:ext cx="2743200" cy="365125"/>
          </a:xfrm>
        </p:spPr>
        <p:txBody>
          <a:bodyPr/>
          <a:lstStyle/>
          <a:p>
            <a:pPr>
              <a:defRPr/>
            </a:pPr>
            <a:fld id="{68C5C81D-2C0A-4D8F-AF06-982FFF048191}" type="slidenum">
              <a:rPr lang="zh-CN" altLang="en-US" smtClean="0"/>
            </a:fld>
            <a:endParaRPr lang="zh-CN" altLang="en-US" sz="1800" dirty="0">
              <a:solidFill>
                <a:schemeClr val="tx1"/>
              </a:solidFill>
            </a:endParaRPr>
          </a:p>
        </p:txBody>
      </p:sp>
      <p:graphicFrame>
        <p:nvGraphicFramePr>
          <p:cNvPr id="11" name="表格 10"/>
          <p:cNvGraphicFramePr/>
          <p:nvPr/>
        </p:nvGraphicFramePr>
        <p:xfrm>
          <a:off x="769571" y="3038676"/>
          <a:ext cx="10291785" cy="2545080"/>
        </p:xfrm>
        <a:graphic>
          <a:graphicData uri="http://schemas.openxmlformats.org/drawingml/2006/table">
            <a:tbl>
              <a:tblPr firstRow="1" bandRow="1">
                <a:tableStyleId>{5C22544A-7EE6-4342-B048-85BDC9FD1C3A}</a:tableStyleId>
              </a:tblPr>
              <a:tblGrid>
                <a:gridCol w="1417241"/>
                <a:gridCol w="1659500"/>
                <a:gridCol w="4977648"/>
                <a:gridCol w="2237396"/>
              </a:tblGrid>
              <a:tr h="381000">
                <a:tc>
                  <a:txBody>
                    <a:bodyPr/>
                    <a:lstStyle/>
                    <a:p>
                      <a:pPr algn="ctr">
                        <a:buNone/>
                      </a:pPr>
                      <a:r>
                        <a:rPr lang="zh-CN" altLang="en-US" dirty="0">
                          <a:latin typeface="微软雅黑" panose="020B0503020204020204" pitchFamily="34" charset="-122"/>
                          <a:ea typeface="微软雅黑" panose="020B0503020204020204" pitchFamily="34" charset="-122"/>
                        </a:rPr>
                        <a:t>交通指数</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dirty="0">
                          <a:latin typeface="微软雅黑" panose="020B0503020204020204" pitchFamily="34" charset="-122"/>
                          <a:ea typeface="微软雅黑" panose="020B0503020204020204" pitchFamily="34" charset="-122"/>
                        </a:rPr>
                        <a:t>路况</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dirty="0" smtClean="0">
                          <a:latin typeface="微软雅黑" panose="020B0503020204020204" pitchFamily="34" charset="-122"/>
                          <a:ea typeface="微软雅黑" panose="020B0503020204020204" pitchFamily="34" charset="-122"/>
                        </a:rPr>
                        <a:t>指数说明</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dirty="0" smtClean="0">
                          <a:latin typeface="微软雅黑" panose="020B0503020204020204" pitchFamily="34" charset="-122"/>
                          <a:ea typeface="微软雅黑" panose="020B0503020204020204" pitchFamily="34" charset="-122"/>
                        </a:rPr>
                        <a:t>展现色彩</a:t>
                      </a:r>
                      <a:endParaRPr lang="zh-CN" altLang="en-US"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en-US" altLang="zh-CN" sz="1600" dirty="0">
                          <a:latin typeface="微软雅黑" panose="020B0503020204020204" pitchFamily="34" charset="-122"/>
                          <a:ea typeface="微软雅黑" panose="020B0503020204020204" pitchFamily="34" charset="-122"/>
                        </a:rPr>
                        <a:t>0</a:t>
                      </a:r>
                      <a:r>
                        <a:rPr lang="en-US" altLang="zh-CN" sz="1600" dirty="0">
                          <a:latin typeface="微软雅黑" panose="020B0503020204020204" pitchFamily="34" charset="-122"/>
                          <a:ea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rPr>
                        <a:t>2</a:t>
                      </a:r>
                      <a:endParaRPr lang="en-US" altLang="zh-CN"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道路畅通</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基本没有道路拥堵，可以</a:t>
                      </a:r>
                      <a:r>
                        <a:rPr lang="zh-CN" altLang="en-US" sz="1600" dirty="0">
                          <a:latin typeface="微软雅黑" panose="020B0503020204020204" pitchFamily="34" charset="-122"/>
                          <a:ea typeface="微软雅黑" panose="020B0503020204020204" pitchFamily="34" charset="-122"/>
                        </a:rPr>
                        <a:t>按道路限速标准行驶</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绿色</a:t>
                      </a:r>
                      <a:endParaRPr lang="zh-CN" altLang="en-US" sz="1600"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en-US" altLang="zh-CN" sz="1600">
                          <a:latin typeface="微软雅黑" panose="020B0503020204020204" pitchFamily="34" charset="-122"/>
                          <a:ea typeface="微软雅黑" panose="020B0503020204020204" pitchFamily="34" charset="-122"/>
                        </a:rPr>
                        <a:t>2</a:t>
                      </a:r>
                      <a:r>
                        <a:rPr lang="en-US" altLang="zh-CN" sz="1600">
                          <a:latin typeface="微软雅黑" panose="020B0503020204020204" pitchFamily="34" charset="-122"/>
                          <a:ea typeface="微软雅黑" panose="020B0503020204020204" pitchFamily="34" charset="-122"/>
                          <a:sym typeface="+mn-ea"/>
                        </a:rPr>
                        <a:t>∽</a:t>
                      </a:r>
                      <a:r>
                        <a:rPr lang="en-US" altLang="zh-CN" sz="1600">
                          <a:latin typeface="微软雅黑" panose="020B0503020204020204" pitchFamily="34" charset="-122"/>
                          <a:ea typeface="微软雅黑" panose="020B0503020204020204" pitchFamily="34" charset="-122"/>
                        </a:rPr>
                        <a:t>4</a:t>
                      </a:r>
                      <a:endParaRPr lang="en-US" altLang="zh-CN" sz="16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基本畅通</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有少量道路拥堵，比</a:t>
                      </a:r>
                      <a:r>
                        <a:rPr lang="zh-CN" altLang="en-US" sz="1600" dirty="0">
                          <a:latin typeface="微软雅黑" panose="020B0503020204020204" pitchFamily="34" charset="-122"/>
                          <a:ea typeface="微软雅黑" panose="020B0503020204020204" pitchFamily="34" charset="-122"/>
                        </a:rPr>
                        <a:t>畅通时多耗时0.2至0.5倍</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蓝色</a:t>
                      </a:r>
                      <a:endParaRPr lang="zh-CN" altLang="en-US" sz="1600"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en-US" altLang="zh-CN" sz="1600">
                          <a:latin typeface="微软雅黑" panose="020B0503020204020204" pitchFamily="34" charset="-122"/>
                          <a:ea typeface="微软雅黑" panose="020B0503020204020204" pitchFamily="34" charset="-122"/>
                        </a:rPr>
                        <a:t>4</a:t>
                      </a:r>
                      <a:r>
                        <a:rPr lang="en-US" altLang="zh-CN" sz="1600">
                          <a:latin typeface="微软雅黑" panose="020B0503020204020204" pitchFamily="34" charset="-122"/>
                          <a:ea typeface="微软雅黑" panose="020B0503020204020204" pitchFamily="34" charset="-122"/>
                          <a:sym typeface="+mn-ea"/>
                        </a:rPr>
                        <a:t>∽</a:t>
                      </a:r>
                      <a:r>
                        <a:rPr lang="en-US" altLang="zh-CN" sz="1600">
                          <a:latin typeface="微软雅黑" panose="020B0503020204020204" pitchFamily="34" charset="-122"/>
                          <a:ea typeface="微软雅黑" panose="020B0503020204020204" pitchFamily="34" charset="-122"/>
                        </a:rPr>
                        <a:t>6</a:t>
                      </a:r>
                      <a:endParaRPr lang="en-US" altLang="zh-CN" sz="16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轻度拥堵，缓行</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部分环路、主干路拥堵，比</a:t>
                      </a:r>
                      <a:r>
                        <a:rPr lang="zh-CN" altLang="en-US" sz="1600" dirty="0">
                          <a:latin typeface="微软雅黑" panose="020B0503020204020204" pitchFamily="34" charset="-122"/>
                          <a:ea typeface="微软雅黑" panose="020B0503020204020204" pitchFamily="34" charset="-122"/>
                        </a:rPr>
                        <a:t>畅通时多耗时0.5至0.8倍</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黄色</a:t>
                      </a:r>
                      <a:endParaRPr lang="zh-CN" altLang="en-US" sz="1600"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en-US" altLang="zh-CN" sz="1600">
                          <a:latin typeface="微软雅黑" panose="020B0503020204020204" pitchFamily="34" charset="-122"/>
                          <a:ea typeface="微软雅黑" panose="020B0503020204020204" pitchFamily="34" charset="-122"/>
                        </a:rPr>
                        <a:t>6</a:t>
                      </a:r>
                      <a:r>
                        <a:rPr lang="en-US" altLang="zh-CN" sz="1600">
                          <a:latin typeface="微软雅黑" panose="020B0503020204020204" pitchFamily="34" charset="-122"/>
                          <a:ea typeface="微软雅黑" panose="020B0503020204020204" pitchFamily="34" charset="-122"/>
                          <a:sym typeface="+mn-ea"/>
                        </a:rPr>
                        <a:t>∽</a:t>
                      </a:r>
                      <a:r>
                        <a:rPr lang="en-US" altLang="zh-CN" sz="1600">
                          <a:latin typeface="微软雅黑" panose="020B0503020204020204" pitchFamily="34" charset="-122"/>
                          <a:ea typeface="微软雅黑" panose="020B0503020204020204" pitchFamily="34" charset="-122"/>
                        </a:rPr>
                        <a:t>8</a:t>
                      </a:r>
                      <a:endParaRPr lang="en-US" altLang="zh-CN" sz="16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中度拥堵</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大量环路、主干路拥堵，比</a:t>
                      </a:r>
                      <a:r>
                        <a:rPr lang="zh-CN" altLang="en-US" sz="1600" dirty="0">
                          <a:latin typeface="微软雅黑" panose="020B0503020204020204" pitchFamily="34" charset="-122"/>
                          <a:ea typeface="微软雅黑" panose="020B0503020204020204" pitchFamily="34" charset="-122"/>
                        </a:rPr>
                        <a:t>畅通时多耗时0.8至1.1倍</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橙色</a:t>
                      </a:r>
                      <a:endParaRPr lang="zh-CN" altLang="en-US" sz="1600"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en-US" altLang="zh-CN" sz="1600">
                          <a:latin typeface="微软雅黑" panose="020B0503020204020204" pitchFamily="34" charset="-122"/>
                          <a:ea typeface="微软雅黑" panose="020B0503020204020204" pitchFamily="34" charset="-122"/>
                        </a:rPr>
                        <a:t>8</a:t>
                      </a:r>
                      <a:r>
                        <a:rPr lang="en-US" altLang="zh-CN" sz="1600">
                          <a:latin typeface="微软雅黑" panose="020B0503020204020204" pitchFamily="34" charset="-122"/>
                          <a:ea typeface="微软雅黑" panose="020B0503020204020204" pitchFamily="34" charset="-122"/>
                          <a:sym typeface="+mn-ea"/>
                        </a:rPr>
                        <a:t>∽</a:t>
                      </a:r>
                      <a:r>
                        <a:rPr lang="en-US" altLang="zh-CN" sz="1600">
                          <a:latin typeface="微软雅黑" panose="020B0503020204020204" pitchFamily="34" charset="-122"/>
                          <a:ea typeface="微软雅黑" panose="020B0503020204020204" pitchFamily="34" charset="-122"/>
                        </a:rPr>
                        <a:t>10</a:t>
                      </a:r>
                      <a:endParaRPr lang="en-US" altLang="zh-CN" sz="16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严重拥堵</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大部分道路拥堵，比</a:t>
                      </a:r>
                      <a:r>
                        <a:rPr lang="zh-CN" altLang="en-US" sz="1600" dirty="0">
                          <a:latin typeface="微软雅黑" panose="020B0503020204020204" pitchFamily="34" charset="-122"/>
                          <a:ea typeface="微软雅黑" panose="020B0503020204020204" pitchFamily="34" charset="-122"/>
                        </a:rPr>
                        <a:t>畅通时多耗时1.1倍以上</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红色</a:t>
                      </a:r>
                      <a:endParaRPr lang="zh-CN" altLang="en-US" sz="1600" dirty="0">
                        <a:latin typeface="微软雅黑" panose="020B0503020204020204" pitchFamily="34" charset="-122"/>
                        <a:ea typeface="微软雅黑" panose="020B0503020204020204" pitchFamily="34" charset="-122"/>
                      </a:endParaRPr>
                    </a:p>
                  </a:txBody>
                  <a:tcPr anchor="ctr"/>
                </a:tc>
              </a:tr>
            </a:tbl>
          </a:graphicData>
        </a:graphic>
      </p:graphicFrame>
      <p:sp>
        <p:nvSpPr>
          <p:cNvPr id="15" name="文本框 14"/>
          <p:cNvSpPr txBox="1"/>
          <p:nvPr/>
        </p:nvSpPr>
        <p:spPr>
          <a:xfrm>
            <a:off x="993008" y="2378410"/>
            <a:ext cx="4434227" cy="307777"/>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smtClean="0">
                <a:ln>
                  <a:noFill/>
                </a:ln>
                <a:solidFill>
                  <a:srgbClr val="E7E6E6">
                    <a:lumMod val="50000"/>
                  </a:srgbClr>
                </a:solidFill>
                <a:effectLst/>
                <a:uLnTx/>
                <a:uFillTx/>
                <a:latin typeface="Arial" panose="020B0604020202020204" pitchFamily="34" charset="0"/>
                <a:ea typeface="宋体" panose="02010600030101010101" pitchFamily="2" charset="-122"/>
                <a:cs typeface="+mn-cs"/>
              </a:rPr>
              <a:t>* 指数越高表示</a:t>
            </a:r>
            <a:r>
              <a:rPr lang="zh-CN" altLang="en-US" sz="1400" dirty="0" smtClean="0">
                <a:solidFill>
                  <a:srgbClr val="E7E6E6">
                    <a:lumMod val="50000"/>
                  </a:srgbClr>
                </a:solidFill>
              </a:rPr>
              <a:t>道路拥堵里程越长</a:t>
            </a:r>
            <a:r>
              <a:rPr kumimoji="0" lang="zh-CN" altLang="en-US" sz="1400" b="0" i="0" u="none" strike="noStrike" kern="1200" cap="none" spc="0" normalizeH="0" baseline="0" noProof="0" dirty="0" smtClean="0">
                <a:ln>
                  <a:noFill/>
                </a:ln>
                <a:solidFill>
                  <a:srgbClr val="E7E6E6">
                    <a:lumMod val="50000"/>
                  </a:srgbClr>
                </a:solidFill>
                <a:effectLst/>
                <a:uLnTx/>
                <a:uFillTx/>
                <a:latin typeface="Arial" panose="020B0604020202020204" pitchFamily="34" charset="0"/>
                <a:ea typeface="宋体" panose="02010600030101010101" pitchFamily="2" charset="-122"/>
                <a:cs typeface="+mn-cs"/>
              </a:rPr>
              <a:t>，出行可能越</a:t>
            </a:r>
            <a:r>
              <a:rPr lang="zh-CN" altLang="en-US" sz="1400" dirty="0">
                <a:solidFill>
                  <a:srgbClr val="E7E6E6">
                    <a:lumMod val="50000"/>
                  </a:srgbClr>
                </a:solidFill>
              </a:rPr>
              <a:t>拥堵</a:t>
            </a:r>
            <a:r>
              <a:rPr kumimoji="0" lang="zh-CN" altLang="en-US" sz="1400" b="0" i="0" u="none" strike="noStrike" kern="1200" cap="none" spc="0" normalizeH="0" baseline="0" noProof="0" dirty="0" smtClean="0">
                <a:ln>
                  <a:noFill/>
                </a:ln>
                <a:solidFill>
                  <a:srgbClr val="E7E6E6">
                    <a:lumMod val="50000"/>
                  </a:srgbClr>
                </a:solidFill>
                <a:effectLst/>
                <a:uLnTx/>
                <a:uFillTx/>
                <a:latin typeface="Arial" panose="020B0604020202020204" pitchFamily="34" charset="0"/>
                <a:ea typeface="宋体" panose="02010600030101010101" pitchFamily="2" charset="-122"/>
                <a:cs typeface="+mn-cs"/>
              </a:rPr>
              <a:t>。</a:t>
            </a:r>
            <a:endParaRPr kumimoji="0" lang="zh-CN" altLang="en-US" sz="1400" b="0" i="0" u="none" strike="noStrike" kern="1200" cap="none" spc="0" normalizeH="0" baseline="0" noProof="0" dirty="0">
              <a:ln>
                <a:noFill/>
              </a:ln>
              <a:solidFill>
                <a:srgbClr val="E7E6E6">
                  <a:lumMod val="50000"/>
                </a:srgb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32" name="圆角矩形 31"/>
          <p:cNvSpPr/>
          <p:nvPr/>
        </p:nvSpPr>
        <p:spPr bwMode="auto">
          <a:xfrm>
            <a:off x="1024841" y="1339981"/>
            <a:ext cx="10141401" cy="1747895"/>
          </a:xfrm>
          <a:prstGeom prst="roundRect">
            <a:avLst/>
          </a:prstGeom>
          <a:ln w="28575">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cxnSp>
        <p:nvCxnSpPr>
          <p:cNvPr id="44" name="直接连接符 43"/>
          <p:cNvCxnSpPr/>
          <p:nvPr/>
        </p:nvCxnSpPr>
        <p:spPr>
          <a:xfrm flipV="1">
            <a:off x="1386840" y="834390"/>
            <a:ext cx="1074420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78356"/>
            <a:ext cx="3387942"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base" latinLnBrk="0" hangingPunct="1">
              <a:lnSpc>
                <a:spcPct val="100000"/>
              </a:lnSpc>
              <a:spcBef>
                <a:spcPct val="20000"/>
              </a:spcBef>
              <a:spcAft>
                <a:spcPts val="600"/>
              </a:spcAft>
              <a:buClr>
                <a:srgbClr val="5B9BD5">
                  <a:lumMod val="75000"/>
                </a:srgbClr>
              </a:buClr>
              <a:buSzPct val="145000"/>
              <a:buFont typeface="Arial" panose="020B0604020202020204"/>
              <a:buNone/>
              <a:defRPr/>
            </a:pP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交通饱和度</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5687098" y="1737042"/>
            <a:ext cx="1569660"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实际交通流量</a:t>
            </a:r>
            <a:endParaRPr kumimoji="0" lang="zh-CN" altLang="en-US"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5557751" y="2310927"/>
            <a:ext cx="2031325"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道路饱和通行能力</a:t>
            </a:r>
            <a:endParaRPr kumimoji="0" lang="zh-CN" altLang="en-US"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2" name="直接连接符 11"/>
          <p:cNvCxnSpPr/>
          <p:nvPr/>
        </p:nvCxnSpPr>
        <p:spPr bwMode="auto">
          <a:xfrm>
            <a:off x="5323433" y="2204923"/>
            <a:ext cx="2783065" cy="9005"/>
          </a:xfrm>
          <a:prstGeom prst="line">
            <a:avLst/>
          </a:prstGeom>
          <a:solidFill>
            <a:schemeClr val="accent1"/>
          </a:solidFill>
          <a:ln w="9525" cap="flat" cmpd="sng" algn="ctr">
            <a:solidFill>
              <a:schemeClr val="tx1"/>
            </a:solidFill>
            <a:prstDash val="solid"/>
            <a:round/>
            <a:headEnd type="none" w="med" len="med"/>
            <a:tailEnd type="none" w="med" len="med"/>
          </a:ln>
        </p:spPr>
      </p:cxnSp>
      <p:pic>
        <p:nvPicPr>
          <p:cNvPr id="43" name="图片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45" name="图片 44"/>
          <p:cNvPicPr>
            <a:picLocks noChangeAspect="1"/>
          </p:cNvPicPr>
          <p:nvPr/>
        </p:nvPicPr>
        <p:blipFill>
          <a:blip r:embed="rId3"/>
          <a:stretch>
            <a:fillRect/>
          </a:stretch>
        </p:blipFill>
        <p:spPr>
          <a:xfrm>
            <a:off x="7230317" y="153543"/>
            <a:ext cx="3036071" cy="579170"/>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7" name="文本框 6"/>
          <p:cNvSpPr txBox="1"/>
          <p:nvPr/>
        </p:nvSpPr>
        <p:spPr>
          <a:xfrm>
            <a:off x="2933700" y="1995805"/>
            <a:ext cx="2091055" cy="39878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交通饱和度</a:t>
            </a:r>
            <a:r>
              <a:rPr kumimoji="0" lang="zh-CN" altLang="en-US" sz="16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120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11" name="表格 10"/>
          <p:cNvGraphicFramePr/>
          <p:nvPr/>
        </p:nvGraphicFramePr>
        <p:xfrm>
          <a:off x="1298575" y="3545205"/>
          <a:ext cx="9594851" cy="2270760"/>
        </p:xfrm>
        <a:graphic>
          <a:graphicData uri="http://schemas.openxmlformats.org/drawingml/2006/table">
            <a:tbl>
              <a:tblPr firstRow="1" bandRow="1">
                <a:tableStyleId>{5C22544A-7EE6-4342-B048-85BDC9FD1C3A}</a:tableStyleId>
              </a:tblPr>
              <a:tblGrid>
                <a:gridCol w="1871345"/>
                <a:gridCol w="1356360"/>
                <a:gridCol w="1554480"/>
                <a:gridCol w="3017520"/>
                <a:gridCol w="1795146"/>
              </a:tblGrid>
              <a:tr h="365760">
                <a:tc>
                  <a:txBody>
                    <a:bodyPr/>
                    <a:lstStyle/>
                    <a:p>
                      <a:pPr algn="ctr">
                        <a:buNone/>
                      </a:pPr>
                      <a:r>
                        <a:rPr lang="zh-CN" altLang="en-US" dirty="0">
                          <a:latin typeface="微软雅黑" panose="020B0503020204020204" pitchFamily="34" charset="-122"/>
                          <a:ea typeface="微软雅黑" panose="020B0503020204020204" pitchFamily="34" charset="-122"/>
                        </a:rPr>
                        <a:t>交通饱和度</a:t>
                      </a:r>
                      <a:r>
                        <a:rPr lang="en-US" altLang="zh-CN" dirty="0">
                          <a:latin typeface="微软雅黑" panose="020B0503020204020204" pitchFamily="34" charset="-122"/>
                          <a:ea typeface="微软雅黑" panose="020B0503020204020204" pitchFamily="34" charset="-122"/>
                        </a:rPr>
                        <a:t>(V/C)</a:t>
                      </a:r>
                      <a:endParaRPr lang="en-US" altLang="zh-CN"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dirty="0">
                          <a:latin typeface="微软雅黑" panose="020B0503020204020204" pitchFamily="34" charset="-122"/>
                          <a:ea typeface="微软雅黑" panose="020B0503020204020204" pitchFamily="34" charset="-122"/>
                        </a:rPr>
                        <a:t>交通路况</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dirty="0">
                          <a:latin typeface="微软雅黑" panose="020B0503020204020204" pitchFamily="34" charset="-122"/>
                          <a:ea typeface="微软雅黑" panose="020B0503020204020204" pitchFamily="34" charset="-122"/>
                        </a:rPr>
                        <a:t>道路服务水平</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dirty="0">
                          <a:latin typeface="微软雅黑" panose="020B0503020204020204" pitchFamily="34" charset="-122"/>
                          <a:ea typeface="微软雅黑" panose="020B0503020204020204" pitchFamily="34" charset="-122"/>
                        </a:rPr>
                        <a:t>饱和度说明</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dirty="0" smtClean="0">
                          <a:latin typeface="微软雅黑" panose="020B0503020204020204" pitchFamily="34" charset="-122"/>
                          <a:ea typeface="微软雅黑" panose="020B0503020204020204" pitchFamily="34" charset="-122"/>
                        </a:rPr>
                        <a:t>展现色彩</a:t>
                      </a:r>
                      <a:endParaRPr lang="zh-CN" altLang="en-US"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en-US" altLang="zh-CN" sz="1600">
                          <a:latin typeface="微软雅黑" panose="020B0503020204020204" pitchFamily="34" charset="-122"/>
                          <a:ea typeface="微软雅黑" panose="020B0503020204020204" pitchFamily="34" charset="-122"/>
                        </a:rPr>
                        <a:t>≦0.4</a:t>
                      </a:r>
                      <a:endParaRPr lang="en-US" altLang="zh-CN" sz="16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a:latin typeface="微软雅黑" panose="020B0503020204020204" pitchFamily="34" charset="-122"/>
                          <a:ea typeface="微软雅黑" panose="020B0503020204020204" pitchFamily="34" charset="-122"/>
                        </a:rPr>
                        <a:t>畅通</a:t>
                      </a:r>
                      <a:endParaRPr lang="zh-CN" altLang="en-US"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dirty="0">
                          <a:latin typeface="微软雅黑" panose="020B0503020204020204" pitchFamily="34" charset="-122"/>
                          <a:ea typeface="微软雅黑" panose="020B0503020204020204" pitchFamily="34" charset="-122"/>
                        </a:rPr>
                        <a:t>A</a:t>
                      </a:r>
                      <a:endParaRPr lang="en-US" altLang="zh-CN"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可以按道路限速标准行驶</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绿色</a:t>
                      </a:r>
                      <a:endParaRPr lang="zh-CN" altLang="en-US" sz="1600"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en-US" altLang="zh-CN" sz="1600">
                          <a:latin typeface="微软雅黑" panose="020B0503020204020204" pitchFamily="34" charset="-122"/>
                          <a:ea typeface="微软雅黑" panose="020B0503020204020204" pitchFamily="34" charset="-122"/>
                        </a:rPr>
                        <a:t>0.4∽0.6</a:t>
                      </a:r>
                      <a:endParaRPr lang="en-US" altLang="zh-CN" sz="16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a:latin typeface="微软雅黑" panose="020B0503020204020204" pitchFamily="34" charset="-122"/>
                          <a:ea typeface="微软雅黑" panose="020B0503020204020204" pitchFamily="34" charset="-122"/>
                        </a:rPr>
                        <a:t>基本畅通</a:t>
                      </a:r>
                      <a:endParaRPr lang="zh-CN" altLang="en-US"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dirty="0">
                          <a:latin typeface="微软雅黑" panose="020B0503020204020204" pitchFamily="34" charset="-122"/>
                          <a:ea typeface="微软雅黑" panose="020B0503020204020204" pitchFamily="34" charset="-122"/>
                        </a:rPr>
                        <a:t>B</a:t>
                      </a:r>
                      <a:endParaRPr lang="en-US" altLang="zh-CN"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比畅通时多耗时0.2至0.5倍</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蓝色</a:t>
                      </a:r>
                      <a:endParaRPr lang="zh-CN" altLang="en-US" sz="1600"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en-US" altLang="zh-CN" sz="1600">
                          <a:latin typeface="微软雅黑" panose="020B0503020204020204" pitchFamily="34" charset="-122"/>
                          <a:ea typeface="微软雅黑" panose="020B0503020204020204" pitchFamily="34" charset="-122"/>
                        </a:rPr>
                        <a:t>0.6</a:t>
                      </a:r>
                      <a:r>
                        <a:rPr lang="en-US" altLang="zh-CN" sz="1600">
                          <a:latin typeface="微软雅黑" panose="020B0503020204020204" pitchFamily="34" charset="-122"/>
                          <a:ea typeface="微软雅黑" panose="020B0503020204020204" pitchFamily="34" charset="-122"/>
                          <a:sym typeface="+mn-ea"/>
                        </a:rPr>
                        <a:t>∽0.8</a:t>
                      </a:r>
                      <a:endParaRPr lang="en-US" altLang="zh-CN" sz="16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1600">
                          <a:latin typeface="微软雅黑" panose="020B0503020204020204" pitchFamily="34" charset="-122"/>
                          <a:ea typeface="微软雅黑" panose="020B0503020204020204" pitchFamily="34" charset="-122"/>
                        </a:rPr>
                        <a:t>轻度拥堵</a:t>
                      </a:r>
                      <a:endParaRPr lang="zh-CN" altLang="en-US"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dirty="0">
                          <a:latin typeface="微软雅黑" panose="020B0503020204020204" pitchFamily="34" charset="-122"/>
                          <a:ea typeface="微软雅黑" panose="020B0503020204020204" pitchFamily="34" charset="-122"/>
                        </a:rPr>
                        <a:t>C</a:t>
                      </a:r>
                      <a:endParaRPr lang="en-US" altLang="zh-CN"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比畅通时多耗时0.5至0.8倍</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黄色</a:t>
                      </a:r>
                      <a:endParaRPr lang="zh-CN" altLang="en-US" sz="1600"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en-US" altLang="zh-CN" sz="1600">
                          <a:latin typeface="微软雅黑" panose="020B0503020204020204" pitchFamily="34" charset="-122"/>
                          <a:ea typeface="微软雅黑" panose="020B0503020204020204" pitchFamily="34" charset="-122"/>
                        </a:rPr>
                        <a:t>0.8</a:t>
                      </a:r>
                      <a:r>
                        <a:rPr lang="en-US" altLang="zh-CN" sz="1600">
                          <a:latin typeface="微软雅黑" panose="020B0503020204020204" pitchFamily="34" charset="-122"/>
                          <a:ea typeface="微软雅黑" panose="020B0503020204020204" pitchFamily="34" charset="-122"/>
                          <a:sym typeface="+mn-ea"/>
                        </a:rPr>
                        <a:t>∽1.0</a:t>
                      </a:r>
                      <a:endParaRPr lang="en-US" altLang="zh-CN" sz="16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1600">
                          <a:latin typeface="微软雅黑" panose="020B0503020204020204" pitchFamily="34" charset="-122"/>
                          <a:ea typeface="微软雅黑" panose="020B0503020204020204" pitchFamily="34" charset="-122"/>
                        </a:rPr>
                        <a:t>中度拥堵</a:t>
                      </a:r>
                      <a:endParaRPr lang="zh-CN" altLang="en-US"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a:latin typeface="微软雅黑" panose="020B0503020204020204" pitchFamily="34" charset="-122"/>
                          <a:ea typeface="微软雅黑" panose="020B0503020204020204" pitchFamily="34" charset="-122"/>
                        </a:rPr>
                        <a:t>D</a:t>
                      </a:r>
                      <a:endParaRPr lang="en-US" altLang="zh-CN" sz="16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比畅通时多耗时0.8至1.1倍</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橙色</a:t>
                      </a:r>
                      <a:endParaRPr lang="zh-CN" altLang="en-US" sz="1600"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en-US" altLang="zh-CN" sz="1600">
                          <a:latin typeface="微软雅黑" panose="020B0503020204020204" pitchFamily="34" charset="-122"/>
                          <a:ea typeface="微软雅黑" panose="020B0503020204020204" pitchFamily="34" charset="-122"/>
                        </a:rPr>
                        <a:t>≧1.0</a:t>
                      </a:r>
                      <a:endParaRPr lang="en-US" altLang="zh-CN" sz="16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a:latin typeface="微软雅黑" panose="020B0503020204020204" pitchFamily="34" charset="-122"/>
                          <a:ea typeface="微软雅黑" panose="020B0503020204020204" pitchFamily="34" charset="-122"/>
                        </a:rPr>
                        <a:t>严重拥堵</a:t>
                      </a:r>
                      <a:endParaRPr lang="zh-CN" altLang="en-US"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dirty="0">
                          <a:latin typeface="微软雅黑" panose="020B0503020204020204" pitchFamily="34" charset="-122"/>
                          <a:ea typeface="微软雅黑" panose="020B0503020204020204" pitchFamily="34" charset="-122"/>
                        </a:rPr>
                        <a:t>E</a:t>
                      </a:r>
                      <a:endParaRPr lang="en-US" altLang="zh-CN"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比畅通时多耗时1.1倍以上</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红色</a:t>
                      </a:r>
                      <a:endParaRPr lang="zh-CN" altLang="en-US" sz="1600" dirty="0">
                        <a:latin typeface="微软雅黑" panose="020B0503020204020204" pitchFamily="34" charset="-122"/>
                        <a:ea typeface="微软雅黑" panose="020B0503020204020204" pitchFamily="34" charset="-122"/>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cxnSp>
        <p:nvCxnSpPr>
          <p:cNvPr id="44" name="直接连接符 43"/>
          <p:cNvCxnSpPr/>
          <p:nvPr/>
        </p:nvCxnSpPr>
        <p:spPr>
          <a:xfrm flipV="1">
            <a:off x="1386840" y="834390"/>
            <a:ext cx="1074420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78356"/>
            <a:ext cx="3387942"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base" latinLnBrk="0" hangingPunct="1">
              <a:lnSpc>
                <a:spcPct val="100000"/>
              </a:lnSpc>
              <a:spcBef>
                <a:spcPct val="20000"/>
              </a:spcBef>
              <a:spcAft>
                <a:spcPts val="600"/>
              </a:spcAft>
              <a:buClr>
                <a:srgbClr val="5B9BD5">
                  <a:lumMod val="75000"/>
                </a:srgbClr>
              </a:buClr>
              <a:buSzPct val="145000"/>
              <a:buFont typeface="Arial" panose="020B0604020202020204"/>
              <a:buNone/>
              <a:defRPr/>
            </a:pPr>
            <a:r>
              <a:rPr lang="zh-CN" altLang="en-US" sz="2800" b="1" noProof="0" dirty="0" smtClean="0">
                <a:solidFill>
                  <a:srgbClr val="0070C0"/>
                </a:solidFill>
                <a:latin typeface="微软雅黑" panose="020B0503020204020204" pitchFamily="34" charset="-122"/>
                <a:ea typeface="微软雅黑" panose="020B0503020204020204" pitchFamily="34" charset="-122"/>
                <a:cs typeface="+mn-ea"/>
                <a:sym typeface="+mn-lt"/>
              </a:rPr>
              <a:t>高峰小时确定</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43" name="图片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45" name="图片 44"/>
          <p:cNvPicPr>
            <a:picLocks noChangeAspect="1"/>
          </p:cNvPicPr>
          <p:nvPr/>
        </p:nvPicPr>
        <p:blipFill>
          <a:blip r:embed="rId3"/>
          <a:stretch>
            <a:fillRect/>
          </a:stretch>
        </p:blipFill>
        <p:spPr>
          <a:xfrm>
            <a:off x="7230317" y="153543"/>
            <a:ext cx="3036071" cy="579170"/>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pic>
        <p:nvPicPr>
          <p:cNvPr id="14" name="图片 13"/>
          <p:cNvPicPr>
            <a:picLocks noChangeAspect="1"/>
          </p:cNvPicPr>
          <p:nvPr/>
        </p:nvPicPr>
        <p:blipFill>
          <a:blip r:embed="rId5"/>
          <a:stretch>
            <a:fillRect/>
          </a:stretch>
        </p:blipFill>
        <p:spPr>
          <a:xfrm>
            <a:off x="2116029" y="2447963"/>
            <a:ext cx="1454718" cy="1284686"/>
          </a:xfrm>
          <a:prstGeom prst="rect">
            <a:avLst/>
          </a:prstGeom>
        </p:spPr>
      </p:pic>
      <p:pic>
        <p:nvPicPr>
          <p:cNvPr id="15" name="图片 14"/>
          <p:cNvPicPr>
            <a:picLocks noChangeAspect="1"/>
          </p:cNvPicPr>
          <p:nvPr/>
        </p:nvPicPr>
        <p:blipFill>
          <a:blip r:embed="rId6"/>
          <a:stretch>
            <a:fillRect/>
          </a:stretch>
        </p:blipFill>
        <p:spPr>
          <a:xfrm>
            <a:off x="2223484" y="4101981"/>
            <a:ext cx="1407037" cy="1284686"/>
          </a:xfrm>
          <a:prstGeom prst="rect">
            <a:avLst/>
          </a:prstGeom>
        </p:spPr>
      </p:pic>
      <p:sp>
        <p:nvSpPr>
          <p:cNvPr id="16" name="文本框 15"/>
          <p:cNvSpPr txBox="1"/>
          <p:nvPr/>
        </p:nvSpPr>
        <p:spPr>
          <a:xfrm>
            <a:off x="4602489" y="2869193"/>
            <a:ext cx="3855543"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早高峰小时：</a:t>
            </a:r>
            <a:r>
              <a:rPr lang="en-US" altLang="zh-CN" sz="2400" dirty="0" smtClean="0">
                <a:latin typeface="微软雅黑" panose="020B0503020204020204" pitchFamily="34" charset="-122"/>
                <a:ea typeface="微软雅黑" panose="020B0503020204020204" pitchFamily="34" charset="-122"/>
              </a:rPr>
              <a:t>08:00~09:00</a:t>
            </a:r>
            <a:endParaRPr lang="zh-CN" altLang="en-US" sz="24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602488" y="4374992"/>
            <a:ext cx="3855543"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晚</a:t>
            </a:r>
            <a:r>
              <a:rPr lang="zh-CN" altLang="en-US" sz="2400" dirty="0" smtClean="0">
                <a:latin typeface="微软雅黑" panose="020B0503020204020204" pitchFamily="34" charset="-122"/>
                <a:ea typeface="微软雅黑" panose="020B0503020204020204" pitchFamily="34" charset="-122"/>
              </a:rPr>
              <a:t>高峰小时：</a:t>
            </a:r>
            <a:r>
              <a:rPr lang="en-US" altLang="zh-CN" sz="2400" dirty="0" smtClean="0">
                <a:latin typeface="微软雅黑" panose="020B0503020204020204" pitchFamily="34" charset="-122"/>
                <a:ea typeface="微软雅黑" panose="020B0503020204020204" pitchFamily="34" charset="-122"/>
              </a:rPr>
              <a:t>17:30~18:30</a:t>
            </a:r>
            <a:endParaRPr lang="zh-CN" altLang="en-US" sz="24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37579" y="1627075"/>
            <a:ext cx="1035892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根据贵阳市一年的交通出行数据，并结合联通大数据分析，确定贵阳市的早高峰小时和晚高峰小时。</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325"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文字内容</a:t>
            </a:r>
            <a:endParaRPr kumimoji="0" lang="en-US" sz="1325"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marL="0" marR="0" lvl="0" indent="0" algn="l" defTabSz="914400" rtl="0" eaLnBrk="0" fontAlgn="base" latinLnBrk="0" hangingPunct="0">
              <a:lnSpc>
                <a:spcPct val="150000"/>
              </a:lnSpc>
              <a:spcBef>
                <a:spcPct val="0"/>
              </a:spcBef>
              <a:spcAft>
                <a:spcPct val="0"/>
              </a:spcAft>
              <a:buClrTx/>
              <a:buSzTx/>
              <a:buFontTx/>
              <a:buNone/>
              <a:defRPr/>
            </a:pPr>
            <a:endParaRPr kumimoji="0" lang="en-US" sz="76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1386840" y="838200"/>
            <a:ext cx="10805160" cy="1143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65656"/>
            <a:ext cx="2908018"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base" latinLnBrk="0" hangingPunct="1">
              <a:lnSpc>
                <a:spcPct val="100000"/>
              </a:lnSpc>
              <a:spcBef>
                <a:spcPct val="20000"/>
              </a:spcBef>
              <a:spcAft>
                <a:spcPts val="600"/>
              </a:spcAft>
              <a:buClr>
                <a:srgbClr val="5B9BD5">
                  <a:lumMod val="75000"/>
                </a:srgbClr>
              </a:buClr>
              <a:buSzPct val="145000"/>
              <a:buFont typeface="Arial" panose="020B0604020202020204"/>
              <a:buNone/>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版权声明</a:t>
            </a:r>
            <a:endParaRPr kumimoji="0" 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5" name="文本框 34"/>
          <p:cNvSpPr txBox="1"/>
          <p:nvPr/>
        </p:nvSpPr>
        <p:spPr>
          <a:xfrm>
            <a:off x="804042" y="1249338"/>
            <a:ext cx="10506384" cy="4707890"/>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all"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贵阳城市中环交通影响分析报告（</a:t>
            </a:r>
            <a:r>
              <a:rPr kumimoji="0" lang="en-US" altLang="zh-CN" sz="2000" b="0" i="0" u="none" strike="noStrike" kern="1200" cap="all"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2017</a:t>
            </a:r>
            <a:r>
              <a:rPr kumimoji="0" lang="zh-CN" altLang="en-US" sz="2000" b="0" i="0" u="none" strike="noStrike" kern="1200" cap="all"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》由</a:t>
            </a:r>
            <a:r>
              <a:rPr kumimoji="0" lang="zh-CN" altLang="en-US" sz="20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贵阳市交通委员会，中国联通贵州省分公司和西南交通大学共同撰写</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。报告是基于</a:t>
            </a:r>
            <a:r>
              <a:rPr kumimoji="0" lang="zh-CN" altLang="en-US" sz="20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中国联通运营商特有的海量手机信令数据</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，通过大数据挖掘计算所得，为保证其合理性与科学性，设计了专业</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sym typeface="+mn-ea"/>
              </a:rPr>
              <a:t>算法与理论模型</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。报告客观地从多维度反映了贵阳中环的交通状况及影响，力争做到精、准、细，为公众交通出行、机构研究、政府决策提供有价值的理论参考依据。</a:t>
            </a:r>
            <a:endPar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本报告版权由以上三方共同所有，本报告中的文字、数据、图片、标识等所有内容均受法律保护。未经事先书面许可，任何组织和个人不得将本报告中的任何内容用于任何商业目的。如引用发布，需注明出处为“</a:t>
            </a:r>
            <a:r>
              <a:rPr kumimoji="0" lang="zh-CN" altLang="en-US" sz="20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贵阳市交通出行大数据分析报告</a:t>
            </a:r>
            <a:r>
              <a:rPr kumimoji="0" lang="zh-CN" altLang="en-US" sz="2000" b="0" i="0" u="none" strike="noStrike" kern="1200" cap="all"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a:t>
            </a:r>
            <a:r>
              <a:rPr kumimoji="0" lang="en-US" altLang="zh-CN" sz="2000" b="0" i="0" u="none" strike="noStrike" kern="1200" cap="all"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2017</a:t>
            </a:r>
            <a:r>
              <a:rPr kumimoji="0" lang="zh-CN" altLang="en-US" sz="2000" b="0" i="0" u="none" strike="noStrike" kern="1200" cap="all"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”，且不得对报告进行有悖原意的引用、删节和修改。</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贵阳市交通委员会，中国联通贵州省分公司和西南交通大</a:t>
            </a:r>
            <a:r>
              <a:rPr kumimoji="0" lang="zh-CN" altLang="en-US" sz="20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学</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具有</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对本声明的修改权和最终解释权。</a:t>
            </a:r>
            <a:endPar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25" name="图片 24"/>
          <p:cNvPicPr>
            <a:picLocks noChangeAspect="1"/>
          </p:cNvPicPr>
          <p:nvPr/>
        </p:nvPicPr>
        <p:blipFill>
          <a:blip r:embed="rId3"/>
          <a:stretch>
            <a:fillRect/>
          </a:stretch>
        </p:blipFill>
        <p:spPr>
          <a:xfrm>
            <a:off x="7230317" y="153543"/>
            <a:ext cx="3036071" cy="579170"/>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4160"/>
            <a:ext cx="643001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中环路开通前后通</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勤日早高峰拥</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堵道</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路</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nvGraphicFramePr>
        <p:xfrm>
          <a:off x="502920" y="1284605"/>
          <a:ext cx="10932160" cy="4807063"/>
        </p:xfrm>
        <a:graphic>
          <a:graphicData uri="http://schemas.openxmlformats.org/drawingml/2006/table">
            <a:tbl>
              <a:tblPr firstRow="1" bandRow="1">
                <a:tableStyleId>{5C22544A-7EE6-4342-B048-85BDC9FD1C3A}</a:tableStyleId>
              </a:tblPr>
              <a:tblGrid>
                <a:gridCol w="616585"/>
                <a:gridCol w="1144905"/>
                <a:gridCol w="2277110"/>
                <a:gridCol w="1272540"/>
                <a:gridCol w="1212850"/>
                <a:gridCol w="1450340"/>
                <a:gridCol w="1252855"/>
                <a:gridCol w="1704975"/>
              </a:tblGrid>
              <a:tr h="767605">
                <a:tc>
                  <a:txBody>
                    <a:bodyPr/>
                    <a:lstStyle/>
                    <a:p>
                      <a:pPr algn="ctr"/>
                      <a:r>
                        <a:rPr lang="zh-CN" altLang="en-US" sz="1600" dirty="0" smtClean="0">
                          <a:latin typeface="微软雅黑" panose="020B0503020204020204" pitchFamily="34" charset="-122"/>
                          <a:ea typeface="微软雅黑" panose="020B0503020204020204" pitchFamily="34" charset="-122"/>
                        </a:rPr>
                        <a:t>排名</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a:t>
                      </a:r>
                      <a:endParaRPr lang="zh-CN" altLang="en-US" sz="1600" dirty="0" smtClean="0">
                        <a:latin typeface="微软雅黑" panose="020B0503020204020204" pitchFamily="34" charset="-122"/>
                        <a:ea typeface="微软雅黑" panose="020B0503020204020204" pitchFamily="34" charset="-122"/>
                      </a:endParaRPr>
                    </a:p>
                    <a:p>
                      <a:pPr algn="ctr"/>
                      <a:r>
                        <a:rPr lang="zh-CN" altLang="en-US" sz="1600" dirty="0" smtClean="0">
                          <a:latin typeface="微软雅黑" panose="020B0503020204020204" pitchFamily="34" charset="-122"/>
                          <a:ea typeface="微软雅黑" panose="020B0503020204020204" pitchFamily="34" charset="-122"/>
                        </a:rPr>
                        <a:t>名称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道路方向</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道路长度（</a:t>
                      </a:r>
                      <a:r>
                        <a:rPr lang="en-US" altLang="zh-CN" sz="1600" dirty="0" smtClean="0">
                          <a:latin typeface="微软雅黑" panose="020B0503020204020204" pitchFamily="34" charset="-122"/>
                          <a:ea typeface="微软雅黑" panose="020B0503020204020204" pitchFamily="34" charset="-122"/>
                        </a:rPr>
                        <a:t>km</a:t>
                      </a:r>
                      <a:r>
                        <a:rPr lang="zh-CN" altLang="en-US" sz="1600" dirty="0" smtClean="0">
                          <a:latin typeface="微软雅黑" panose="020B0503020204020204" pitchFamily="34" charset="-122"/>
                          <a:ea typeface="微软雅黑" panose="020B0503020204020204" pitchFamily="34" charset="-122"/>
                        </a:rPr>
                        <a:t>）</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开通前高峰拥堵指数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开通前平均行车速度</a:t>
                      </a:r>
                      <a:r>
                        <a:rPr lang="en-US" altLang="zh-CN" sz="1600" dirty="0" smtClean="0">
                          <a:latin typeface="微软雅黑" panose="020B0503020204020204" pitchFamily="34" charset="-122"/>
                          <a:ea typeface="微软雅黑" panose="020B0503020204020204" pitchFamily="34" charset="-122"/>
                        </a:rPr>
                        <a:t>(km/h)</a:t>
                      </a:r>
                      <a:endParaRPr lang="en-US" altLang="zh-CN"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开通后高峰拥堵指数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开通后平均行车速度（</a:t>
                      </a:r>
                      <a:r>
                        <a:rPr lang="en-US" altLang="zh-CN" sz="1600" dirty="0" smtClean="0">
                          <a:latin typeface="微软雅黑" panose="020B0503020204020204" pitchFamily="34" charset="-122"/>
                          <a:ea typeface="微软雅黑" panose="020B0503020204020204" pitchFamily="34" charset="-122"/>
                        </a:rPr>
                        <a:t>km/h</a:t>
                      </a:r>
                      <a:r>
                        <a:rPr lang="zh-CN" altLang="en-US" sz="1600" dirty="0" smtClean="0">
                          <a:latin typeface="微软雅黑" panose="020B0503020204020204" pitchFamily="34" charset="-122"/>
                          <a:ea typeface="微软雅黑" panose="020B0503020204020204" pitchFamily="34" charset="-122"/>
                        </a:rPr>
                        <a:t>）</a:t>
                      </a:r>
                      <a:endParaRPr lang="zh-CN" altLang="en-US" sz="16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花溪大道</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从金阳南路到黔灵山路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4.03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22.18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4.03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20.47</a:t>
                      </a:r>
                      <a:endParaRPr lang="en-US" altLang="zh-CN" sz="14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嘉润路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由西到东</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2.11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22.89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21.65</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水东路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从中山东路到新添大道</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23.29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23.01</a:t>
                      </a:r>
                      <a:endParaRPr lang="en-US" altLang="zh-CN" sz="14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沙冲路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从黔灵山路到金阳南路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24.11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24.12</a:t>
                      </a:r>
                      <a:endParaRPr lang="en-US" altLang="zh-CN" sz="14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a:t>
                      </a:r>
                      <a:r>
                        <a:rPr lang="en-US" altLang="zh-CN" sz="1400" dirty="0" smtClean="0">
                          <a:latin typeface="微软雅黑" panose="020B0503020204020204" pitchFamily="34" charset="-122"/>
                          <a:ea typeface="微软雅黑" panose="020B0503020204020204" pitchFamily="34" charset="-122"/>
                        </a:rPr>
                        <a:t>128</a:t>
                      </a:r>
                      <a:r>
                        <a:rPr lang="zh-CN" altLang="en-US" sz="1400" dirty="0" smtClean="0">
                          <a:latin typeface="微软雅黑" panose="020B0503020204020204" pitchFamily="34" charset="-122"/>
                          <a:ea typeface="微软雅黑" panose="020B0503020204020204" pitchFamily="34" charset="-122"/>
                        </a:rPr>
                        <a:t>县道到北京路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7.56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2.86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25.42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2.86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24.79</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市北路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从鸭江寨到中心环线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3.36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27.41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28.58</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东山路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从北京西路到北京东路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2.07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27.65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24.85</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三桥南路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从新添大道到中山东路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29.06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25.78</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宝山南路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由东向西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3.34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31.29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27.15</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10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机场路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从黄河北路到沙冲中路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2.61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31.99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28.6</a:t>
                      </a:r>
                      <a:endParaRPr lang="en-US" altLang="zh-CN" sz="1400" dirty="0" smtClean="0">
                        <a:latin typeface="微软雅黑" panose="020B0503020204020204" pitchFamily="34" charset="-122"/>
                        <a:ea typeface="微软雅黑" panose="020B0503020204020204" pitchFamily="34" charset="-122"/>
                      </a:endParaRPr>
                    </a:p>
                  </a:txBody>
                  <a:tcPr anchor="ctr"/>
                </a:tc>
              </a:tr>
            </a:tbl>
          </a:graphicData>
        </a:graphic>
      </p:graphicFrame>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2"/>
          <a:stretch>
            <a:fillRect/>
          </a:stretch>
        </p:blipFill>
        <p:spPr>
          <a:xfrm>
            <a:off x="7230317" y="153543"/>
            <a:ext cx="3036071" cy="57917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4" name="灯片编号占位符 3"/>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4160"/>
            <a:ext cx="670369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中环路开通前后通</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勤日晚高峰拥</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堵道</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路</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nvGraphicFramePr>
        <p:xfrm>
          <a:off x="422275" y="1337310"/>
          <a:ext cx="11112500" cy="4807063"/>
        </p:xfrm>
        <a:graphic>
          <a:graphicData uri="http://schemas.openxmlformats.org/drawingml/2006/table">
            <a:tbl>
              <a:tblPr firstRow="1" bandRow="1">
                <a:tableStyleId>{5C22544A-7EE6-4342-B048-85BDC9FD1C3A}</a:tableStyleId>
              </a:tblPr>
              <a:tblGrid>
                <a:gridCol w="626745"/>
                <a:gridCol w="1163955"/>
                <a:gridCol w="2447925"/>
                <a:gridCol w="1320800"/>
                <a:gridCol w="1273175"/>
                <a:gridCol w="1273175"/>
                <a:gridCol w="1273810"/>
                <a:gridCol w="1732915"/>
              </a:tblGrid>
              <a:tr h="767605">
                <a:tc>
                  <a:txBody>
                    <a:bodyPr/>
                    <a:lstStyle/>
                    <a:p>
                      <a:pPr algn="ctr"/>
                      <a:r>
                        <a:rPr lang="zh-CN" altLang="en-US" sz="1600" dirty="0" smtClean="0">
                          <a:latin typeface="微软雅黑" panose="020B0503020204020204" pitchFamily="34" charset="-122"/>
                          <a:ea typeface="微软雅黑" panose="020B0503020204020204" pitchFamily="34" charset="-122"/>
                        </a:rPr>
                        <a:t>排名</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a:t>
                      </a:r>
                      <a:endParaRPr lang="zh-CN" altLang="en-US" sz="1600" dirty="0" smtClean="0">
                        <a:latin typeface="微软雅黑" panose="020B0503020204020204" pitchFamily="34" charset="-122"/>
                        <a:ea typeface="微软雅黑" panose="020B0503020204020204" pitchFamily="34" charset="-122"/>
                      </a:endParaRPr>
                    </a:p>
                    <a:p>
                      <a:pPr algn="ctr"/>
                      <a:r>
                        <a:rPr lang="zh-CN" altLang="en-US" sz="1600" dirty="0" smtClean="0">
                          <a:latin typeface="微软雅黑" panose="020B0503020204020204" pitchFamily="34" charset="-122"/>
                          <a:ea typeface="微软雅黑" panose="020B0503020204020204" pitchFamily="34" charset="-122"/>
                        </a:rPr>
                        <a:t>名称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道路方向</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道路长度（</a:t>
                      </a:r>
                      <a:r>
                        <a:rPr lang="en-US" altLang="zh-CN" sz="1600" dirty="0" smtClean="0">
                          <a:latin typeface="微软雅黑" panose="020B0503020204020204" pitchFamily="34" charset="-122"/>
                          <a:ea typeface="微软雅黑" panose="020B0503020204020204" pitchFamily="34" charset="-122"/>
                        </a:rPr>
                        <a:t>km</a:t>
                      </a:r>
                      <a:r>
                        <a:rPr lang="zh-CN" altLang="en-US" sz="1600" dirty="0" smtClean="0">
                          <a:latin typeface="微软雅黑" panose="020B0503020204020204" pitchFamily="34" charset="-122"/>
                          <a:ea typeface="微软雅黑" panose="020B0503020204020204" pitchFamily="34" charset="-122"/>
                        </a:rPr>
                        <a:t>）</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开通前高峰拥堵指数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开通前平均行车速度</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开通后高峰拥堵指数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开通后平均行车速度（</a:t>
                      </a:r>
                      <a:r>
                        <a:rPr lang="en-US" altLang="zh-CN" sz="1600" dirty="0" smtClean="0">
                          <a:latin typeface="微软雅黑" panose="020B0503020204020204" pitchFamily="34" charset="-122"/>
                          <a:ea typeface="微软雅黑" panose="020B0503020204020204" pitchFamily="34" charset="-122"/>
                        </a:rPr>
                        <a:t>km/h</a:t>
                      </a:r>
                      <a:r>
                        <a:rPr lang="zh-CN" altLang="en-US" sz="1600" dirty="0" smtClean="0">
                          <a:latin typeface="微软雅黑" panose="020B0503020204020204" pitchFamily="34" charset="-122"/>
                          <a:ea typeface="微软雅黑" panose="020B0503020204020204" pitchFamily="34" charset="-122"/>
                        </a:rPr>
                        <a:t>）</a:t>
                      </a:r>
                      <a:endParaRPr lang="zh-CN" altLang="en-US" sz="16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三桥南路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从金阳南路到黔灵山路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4.03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22.18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4.03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22.18</a:t>
                      </a:r>
                      <a:endParaRPr lang="en-US" altLang="zh-CN" sz="14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嘉润路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由西到东</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2.11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22.89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22.89</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花溪大道</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从中山东路到新添大道</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23.29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23.29</a:t>
                      </a:r>
                      <a:endParaRPr lang="en-US" altLang="zh-CN" sz="14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沙冲路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从黔灵山路到金阳南路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24.11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24.11</a:t>
                      </a:r>
                      <a:endParaRPr lang="en-US" altLang="zh-CN" sz="14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市北路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a:t>
                      </a:r>
                      <a:r>
                        <a:rPr lang="en-US" altLang="zh-CN" sz="1400" dirty="0" smtClean="0">
                          <a:latin typeface="微软雅黑" panose="020B0503020204020204" pitchFamily="34" charset="-122"/>
                          <a:ea typeface="微软雅黑" panose="020B0503020204020204" pitchFamily="34" charset="-122"/>
                        </a:rPr>
                        <a:t>128</a:t>
                      </a:r>
                      <a:r>
                        <a:rPr lang="zh-CN" altLang="en-US" sz="1400" dirty="0" smtClean="0">
                          <a:latin typeface="微软雅黑" panose="020B0503020204020204" pitchFamily="34" charset="-122"/>
                          <a:ea typeface="微软雅黑" panose="020B0503020204020204" pitchFamily="34" charset="-122"/>
                        </a:rPr>
                        <a:t>县道到北京路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7.56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2.86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25.42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2.86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25.42</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宝山南路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从鸭江寨到中心环线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3.36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27.41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27.41</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东山路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从北京西路到北京东路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2.07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27.65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27.65</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水东路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从新添大道到中山东路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29.06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29.06</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盐务街</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由东向西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3.34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31.29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31.29</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10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从黄河北路到沙冲中路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2.61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31.99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31.99</a:t>
                      </a:r>
                      <a:endParaRPr lang="en-US" altLang="zh-CN" sz="1400" dirty="0" smtClean="0">
                        <a:latin typeface="微软雅黑" panose="020B0503020204020204" pitchFamily="34" charset="-122"/>
                        <a:ea typeface="微软雅黑" panose="020B0503020204020204" pitchFamily="34" charset="-122"/>
                      </a:endParaRPr>
                    </a:p>
                  </a:txBody>
                  <a:tcPr anchor="ctr"/>
                </a:tc>
              </a:tr>
            </a:tbl>
          </a:graphicData>
        </a:graphic>
      </p:graphicFrame>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2"/>
          <a:stretch>
            <a:fillRect/>
          </a:stretch>
        </p:blipFill>
        <p:spPr>
          <a:xfrm>
            <a:off x="7230317" y="153543"/>
            <a:ext cx="3036071" cy="57917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4" name="灯片编号占位符 3"/>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63876"/>
            <a:ext cx="5957453"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中环路开通前后周末拥</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堵道</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路</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nvGraphicFramePr>
        <p:xfrm>
          <a:off x="539750" y="1403350"/>
          <a:ext cx="11112500" cy="4807173"/>
        </p:xfrm>
        <a:graphic>
          <a:graphicData uri="http://schemas.openxmlformats.org/drawingml/2006/table">
            <a:tbl>
              <a:tblPr firstRow="1" bandRow="1">
                <a:tableStyleId>{5C22544A-7EE6-4342-B048-85BDC9FD1C3A}</a:tableStyleId>
              </a:tblPr>
              <a:tblGrid>
                <a:gridCol w="626745"/>
                <a:gridCol w="1163955"/>
                <a:gridCol w="2395220"/>
                <a:gridCol w="1307465"/>
                <a:gridCol w="1339215"/>
                <a:gridCol w="1273175"/>
                <a:gridCol w="1273810"/>
                <a:gridCol w="1732915"/>
              </a:tblGrid>
              <a:tr h="767715">
                <a:tc>
                  <a:txBody>
                    <a:bodyPr/>
                    <a:lstStyle/>
                    <a:p>
                      <a:pPr algn="ctr"/>
                      <a:r>
                        <a:rPr lang="zh-CN" altLang="en-US" sz="1600" dirty="0" smtClean="0">
                          <a:latin typeface="微软雅黑" panose="020B0503020204020204" pitchFamily="34" charset="-122"/>
                          <a:ea typeface="微软雅黑" panose="020B0503020204020204" pitchFamily="34" charset="-122"/>
                        </a:rPr>
                        <a:t>排名</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a:t>
                      </a:r>
                      <a:endParaRPr lang="zh-CN" altLang="en-US" sz="1600" dirty="0" smtClean="0">
                        <a:latin typeface="微软雅黑" panose="020B0503020204020204" pitchFamily="34" charset="-122"/>
                        <a:ea typeface="微软雅黑" panose="020B0503020204020204" pitchFamily="34" charset="-122"/>
                      </a:endParaRPr>
                    </a:p>
                    <a:p>
                      <a:pPr algn="ctr"/>
                      <a:r>
                        <a:rPr lang="zh-CN" altLang="en-US" sz="1600" dirty="0" smtClean="0">
                          <a:latin typeface="微软雅黑" panose="020B0503020204020204" pitchFamily="34" charset="-122"/>
                          <a:ea typeface="微软雅黑" panose="020B0503020204020204" pitchFamily="34" charset="-122"/>
                        </a:rPr>
                        <a:t>名称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道路方向</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道路长度（</a:t>
                      </a:r>
                      <a:r>
                        <a:rPr lang="en-US" altLang="zh-CN" sz="1600" dirty="0" smtClean="0">
                          <a:latin typeface="微软雅黑" panose="020B0503020204020204" pitchFamily="34" charset="-122"/>
                          <a:ea typeface="微软雅黑" panose="020B0503020204020204" pitchFamily="34" charset="-122"/>
                        </a:rPr>
                        <a:t>km</a:t>
                      </a:r>
                      <a:r>
                        <a:rPr lang="zh-CN" altLang="en-US" sz="1600" dirty="0" smtClean="0">
                          <a:latin typeface="微软雅黑" panose="020B0503020204020204" pitchFamily="34" charset="-122"/>
                          <a:ea typeface="微软雅黑" panose="020B0503020204020204" pitchFamily="34" charset="-122"/>
                        </a:rPr>
                        <a:t>）</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开通前高峰拥堵指数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开通前平均行车速度</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开通后高峰拥堵指数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开通后平均行车速度（</a:t>
                      </a:r>
                      <a:r>
                        <a:rPr lang="en-US" altLang="zh-CN" sz="1600" dirty="0" smtClean="0">
                          <a:latin typeface="微软雅黑" panose="020B0503020204020204" pitchFamily="34" charset="-122"/>
                          <a:ea typeface="微软雅黑" panose="020B0503020204020204" pitchFamily="34" charset="-122"/>
                        </a:rPr>
                        <a:t>km/h</a:t>
                      </a:r>
                      <a:r>
                        <a:rPr lang="zh-CN" altLang="en-US" sz="1600" dirty="0" smtClean="0">
                          <a:latin typeface="微软雅黑" panose="020B0503020204020204" pitchFamily="34" charset="-122"/>
                          <a:ea typeface="微软雅黑" panose="020B0503020204020204" pitchFamily="34" charset="-122"/>
                        </a:rPr>
                        <a:t>）</a:t>
                      </a:r>
                      <a:endParaRPr lang="zh-CN" altLang="en-US" sz="16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三桥南路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从金阳南路到黔灵山路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4.03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22.18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4.03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22.18</a:t>
                      </a:r>
                      <a:endParaRPr lang="en-US" altLang="zh-CN" sz="14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嘉润路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由西到东</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2.11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22.89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22.89</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花溪大道</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从中山东路到新添大道</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23.29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23.29</a:t>
                      </a:r>
                      <a:endParaRPr lang="en-US" altLang="zh-CN" sz="14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沙冲路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从黔灵山路到金阳南路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24.11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24.11</a:t>
                      </a:r>
                      <a:endParaRPr lang="en-US" altLang="zh-CN" sz="14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市北路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a:t>
                      </a:r>
                      <a:r>
                        <a:rPr lang="en-US" altLang="zh-CN" sz="1400" dirty="0" smtClean="0">
                          <a:latin typeface="微软雅黑" panose="020B0503020204020204" pitchFamily="34" charset="-122"/>
                          <a:ea typeface="微软雅黑" panose="020B0503020204020204" pitchFamily="34" charset="-122"/>
                        </a:rPr>
                        <a:t>128</a:t>
                      </a:r>
                      <a:r>
                        <a:rPr lang="zh-CN" altLang="en-US" sz="1400" dirty="0" smtClean="0">
                          <a:latin typeface="微软雅黑" panose="020B0503020204020204" pitchFamily="34" charset="-122"/>
                          <a:ea typeface="微软雅黑" panose="020B0503020204020204" pitchFamily="34" charset="-122"/>
                        </a:rPr>
                        <a:t>县道到北京路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7.56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2.86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25.42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2.86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25.42</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宝山南路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从鸭江寨到中心环线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3.36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27.41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27.41</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东山路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从北京西路到北京东路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2.07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27.65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27.65</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水东路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从新添大道到中山东路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29.06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29.06</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盐务街</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由东向西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3.34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31.29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31.29</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10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从黄河北路到沙冲中路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2.61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31.99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31.99</a:t>
                      </a:r>
                      <a:endParaRPr lang="en-US" altLang="zh-CN" sz="1400" dirty="0" smtClean="0">
                        <a:latin typeface="微软雅黑" panose="020B0503020204020204" pitchFamily="34" charset="-122"/>
                        <a:ea typeface="微软雅黑" panose="020B0503020204020204" pitchFamily="34" charset="-122"/>
                      </a:endParaRPr>
                    </a:p>
                  </a:txBody>
                  <a:tcPr anchor="ctr"/>
                </a:tc>
              </a:tr>
            </a:tbl>
          </a:graphicData>
        </a:graphic>
      </p:graphicFrame>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2"/>
          <a:stretch>
            <a:fillRect/>
          </a:stretch>
        </p:blipFill>
        <p:spPr>
          <a:xfrm>
            <a:off x="7230317" y="153543"/>
            <a:ext cx="3036071" cy="57917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4" name="灯片编号占位符 3"/>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5430"/>
            <a:ext cx="680847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中环路开通前后通</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勤日高峰拥</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堵时长对比</a:t>
            </a:r>
            <a:endParaRPr lang="zh-CN" alt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2"/>
          <a:stretch>
            <a:fillRect/>
          </a:stretch>
        </p:blipFill>
        <p:spPr>
          <a:xfrm>
            <a:off x="7230317" y="153543"/>
            <a:ext cx="3036071" cy="57917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graphicFrame>
        <p:nvGraphicFramePr>
          <p:cNvPr id="3" name="表格 2"/>
          <p:cNvGraphicFramePr>
            <a:graphicFrameLocks noGrp="1"/>
          </p:cNvGraphicFramePr>
          <p:nvPr/>
        </p:nvGraphicFramePr>
        <p:xfrm>
          <a:off x="1013460" y="1384300"/>
          <a:ext cx="10252075" cy="4807602"/>
        </p:xfrm>
        <a:graphic>
          <a:graphicData uri="http://schemas.openxmlformats.org/drawingml/2006/table">
            <a:tbl>
              <a:tblPr firstRow="1" bandRow="1">
                <a:tableStyleId>{5C22544A-7EE6-4342-B048-85BDC9FD1C3A}</a:tableStyleId>
              </a:tblPr>
              <a:tblGrid>
                <a:gridCol w="748665"/>
                <a:gridCol w="1394460"/>
                <a:gridCol w="2271395"/>
                <a:gridCol w="1778000"/>
                <a:gridCol w="2018665"/>
                <a:gridCol w="2040890"/>
              </a:tblGrid>
              <a:tr h="767715">
                <a:tc>
                  <a:txBody>
                    <a:bodyPr/>
                    <a:lstStyle/>
                    <a:p>
                      <a:pPr algn="ctr"/>
                      <a:r>
                        <a:rPr lang="zh-CN" altLang="en-US" sz="1600" dirty="0" smtClean="0">
                          <a:latin typeface="微软雅黑" panose="020B0503020204020204" pitchFamily="34" charset="-122"/>
                          <a:ea typeface="微软雅黑" panose="020B0503020204020204" pitchFamily="34" charset="-122"/>
                        </a:rPr>
                        <a:t>排名</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a:t>
                      </a:r>
                      <a:endParaRPr lang="zh-CN" altLang="en-US" sz="1600" dirty="0" smtClean="0">
                        <a:latin typeface="微软雅黑" panose="020B0503020204020204" pitchFamily="34" charset="-122"/>
                        <a:ea typeface="微软雅黑" panose="020B0503020204020204" pitchFamily="34" charset="-122"/>
                      </a:endParaRPr>
                    </a:p>
                    <a:p>
                      <a:pPr algn="ctr"/>
                      <a:r>
                        <a:rPr lang="zh-CN" altLang="en-US" sz="1600" dirty="0" smtClean="0">
                          <a:latin typeface="微软雅黑" panose="020B0503020204020204" pitchFamily="34" charset="-122"/>
                          <a:ea typeface="微软雅黑" panose="020B0503020204020204" pitchFamily="34" charset="-122"/>
                        </a:rPr>
                        <a:t>名称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道路方向</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道路长度（</a:t>
                      </a:r>
                      <a:r>
                        <a:rPr lang="en-US" altLang="zh-CN" sz="1600" dirty="0" smtClean="0">
                          <a:latin typeface="微软雅黑" panose="020B0503020204020204" pitchFamily="34" charset="-122"/>
                          <a:ea typeface="微软雅黑" panose="020B0503020204020204" pitchFamily="34" charset="-122"/>
                        </a:rPr>
                        <a:t>km</a:t>
                      </a:r>
                      <a:r>
                        <a:rPr lang="zh-CN" altLang="en-US" sz="1600" dirty="0" smtClean="0">
                          <a:latin typeface="微软雅黑" panose="020B0503020204020204" pitchFamily="34" charset="-122"/>
                          <a:ea typeface="微软雅黑" panose="020B0503020204020204" pitchFamily="34" charset="-122"/>
                        </a:rPr>
                        <a:t>）</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开通前高峰拥堵时长</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sz="1600" dirty="0" smtClean="0">
                          <a:latin typeface="微软雅黑" panose="020B0503020204020204" pitchFamily="34" charset="-122"/>
                          <a:ea typeface="微软雅黑" panose="020B0503020204020204" pitchFamily="34" charset="-122"/>
                        </a:rPr>
                        <a:t>开通前高峰拥堵时长</a:t>
                      </a:r>
                      <a:endParaRPr lang="zh-CN" altLang="en-US" sz="16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三桥南路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从金阳南路到黔灵山路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4.03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22.18</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嘉润路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由西到东</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2.11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22.89</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花溪大道</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从中山东路到新添大道</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23.29</a:t>
                      </a:r>
                      <a:endParaRPr lang="en-US" altLang="zh-CN" sz="14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沙冲路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从黔灵山路到金阳南路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24.11</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市北路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a:t>
                      </a:r>
                      <a:r>
                        <a:rPr lang="en-US" altLang="zh-CN" sz="1400" dirty="0" smtClean="0">
                          <a:latin typeface="微软雅黑" panose="020B0503020204020204" pitchFamily="34" charset="-122"/>
                          <a:ea typeface="微软雅黑" panose="020B0503020204020204" pitchFamily="34" charset="-122"/>
                        </a:rPr>
                        <a:t>128</a:t>
                      </a:r>
                      <a:r>
                        <a:rPr lang="zh-CN" altLang="en-US" sz="1400" dirty="0" smtClean="0">
                          <a:latin typeface="微软雅黑" panose="020B0503020204020204" pitchFamily="34" charset="-122"/>
                          <a:ea typeface="微软雅黑" panose="020B0503020204020204" pitchFamily="34" charset="-122"/>
                        </a:rPr>
                        <a:t>县道到北京路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7.56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2.86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25.42</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宝山南路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从鸭江寨到中心环线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3.36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27.41</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东山路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从北京西路到北京东路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2.07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27.65</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水东路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从新添大道到中山东路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29.06</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盐务街</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由东向西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3.34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31.29</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10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从黄河北路到沙冲中路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2.61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31.99</a:t>
                      </a:r>
                      <a:endParaRPr lang="en-US" altLang="zh-CN" sz="1400" dirty="0" smtClean="0">
                        <a:latin typeface="微软雅黑" panose="020B0503020204020204" pitchFamily="34" charset="-122"/>
                        <a:ea typeface="微软雅黑" panose="020B0503020204020204" pitchFamily="34" charset="-122"/>
                      </a:endParaRPr>
                    </a:p>
                  </a:txBody>
                  <a:tcPr anchor="ctr"/>
                </a:tc>
              </a:tr>
            </a:tbl>
          </a:graphicData>
        </a:graphic>
      </p:graphicFrame>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5430"/>
            <a:ext cx="680847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中环路开通前后周末</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高峰拥</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堵时长对比</a:t>
            </a:r>
            <a:endParaRPr lang="zh-CN" alt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2"/>
          <a:stretch>
            <a:fillRect/>
          </a:stretch>
        </p:blipFill>
        <p:spPr>
          <a:xfrm>
            <a:off x="7230317" y="153543"/>
            <a:ext cx="3036071" cy="57917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graphicFrame>
        <p:nvGraphicFramePr>
          <p:cNvPr id="3" name="表格 2"/>
          <p:cNvGraphicFramePr>
            <a:graphicFrameLocks noGrp="1"/>
          </p:cNvGraphicFramePr>
          <p:nvPr/>
        </p:nvGraphicFramePr>
        <p:xfrm>
          <a:off x="1013460" y="1384300"/>
          <a:ext cx="10252075" cy="4807602"/>
        </p:xfrm>
        <a:graphic>
          <a:graphicData uri="http://schemas.openxmlformats.org/drawingml/2006/table">
            <a:tbl>
              <a:tblPr firstRow="1" bandRow="1">
                <a:tableStyleId>{5C22544A-7EE6-4342-B048-85BDC9FD1C3A}</a:tableStyleId>
              </a:tblPr>
              <a:tblGrid>
                <a:gridCol w="748665"/>
                <a:gridCol w="1394460"/>
                <a:gridCol w="2073910"/>
                <a:gridCol w="1699260"/>
                <a:gridCol w="2202815"/>
                <a:gridCol w="2132965"/>
              </a:tblGrid>
              <a:tr h="767715">
                <a:tc>
                  <a:txBody>
                    <a:bodyPr/>
                    <a:lstStyle/>
                    <a:p>
                      <a:pPr algn="ctr"/>
                      <a:r>
                        <a:rPr lang="zh-CN" altLang="en-US" sz="1600" dirty="0" smtClean="0">
                          <a:latin typeface="微软雅黑" panose="020B0503020204020204" pitchFamily="34" charset="-122"/>
                          <a:ea typeface="微软雅黑" panose="020B0503020204020204" pitchFamily="34" charset="-122"/>
                        </a:rPr>
                        <a:t>排名</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a:t>
                      </a:r>
                      <a:endParaRPr lang="zh-CN" altLang="en-US" sz="1600" dirty="0" smtClean="0">
                        <a:latin typeface="微软雅黑" panose="020B0503020204020204" pitchFamily="34" charset="-122"/>
                        <a:ea typeface="微软雅黑" panose="020B0503020204020204" pitchFamily="34" charset="-122"/>
                      </a:endParaRPr>
                    </a:p>
                    <a:p>
                      <a:pPr algn="ctr"/>
                      <a:r>
                        <a:rPr lang="zh-CN" altLang="en-US" sz="1600" dirty="0" smtClean="0">
                          <a:latin typeface="微软雅黑" panose="020B0503020204020204" pitchFamily="34" charset="-122"/>
                          <a:ea typeface="微软雅黑" panose="020B0503020204020204" pitchFamily="34" charset="-122"/>
                        </a:rPr>
                        <a:t>名称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道路方向</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道路长度（</a:t>
                      </a:r>
                      <a:r>
                        <a:rPr lang="en-US" altLang="zh-CN" sz="1600" dirty="0" smtClean="0">
                          <a:latin typeface="微软雅黑" panose="020B0503020204020204" pitchFamily="34" charset="-122"/>
                          <a:ea typeface="微软雅黑" panose="020B0503020204020204" pitchFamily="34" charset="-122"/>
                        </a:rPr>
                        <a:t>km</a:t>
                      </a:r>
                      <a:r>
                        <a:rPr lang="zh-CN" altLang="en-US" sz="1600" dirty="0" smtClean="0">
                          <a:latin typeface="微软雅黑" panose="020B0503020204020204" pitchFamily="34" charset="-122"/>
                          <a:ea typeface="微软雅黑" panose="020B0503020204020204" pitchFamily="34" charset="-122"/>
                        </a:rPr>
                        <a:t>）</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开通前高峰拥堵时长</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sz="1600" dirty="0" smtClean="0">
                          <a:latin typeface="微软雅黑" panose="020B0503020204020204" pitchFamily="34" charset="-122"/>
                          <a:ea typeface="微软雅黑" panose="020B0503020204020204" pitchFamily="34" charset="-122"/>
                        </a:rPr>
                        <a:t>开通前高峰拥堵时长</a:t>
                      </a:r>
                      <a:endParaRPr lang="zh-CN" altLang="en-US" sz="16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三桥南路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从金阳南路到黔灵山路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4.03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22.18</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嘉润路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由西到东</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2.11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22.89</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花溪大道</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从中山东路到新添大道</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23.29</a:t>
                      </a:r>
                      <a:endParaRPr lang="en-US" altLang="zh-CN" sz="14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沙冲路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从黔灵山路到金阳南路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24.11</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市北路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a:t>
                      </a:r>
                      <a:r>
                        <a:rPr lang="en-US" altLang="zh-CN" sz="1400" dirty="0" smtClean="0">
                          <a:latin typeface="微软雅黑" panose="020B0503020204020204" pitchFamily="34" charset="-122"/>
                          <a:ea typeface="微软雅黑" panose="020B0503020204020204" pitchFamily="34" charset="-122"/>
                        </a:rPr>
                        <a:t>128</a:t>
                      </a:r>
                      <a:r>
                        <a:rPr lang="zh-CN" altLang="en-US" sz="1400" dirty="0" smtClean="0">
                          <a:latin typeface="微软雅黑" panose="020B0503020204020204" pitchFamily="34" charset="-122"/>
                          <a:ea typeface="微软雅黑" panose="020B0503020204020204" pitchFamily="34" charset="-122"/>
                        </a:rPr>
                        <a:t>县道到北京路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7.56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2.86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25.42</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宝山南路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从鸭江寨到中心环线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3.36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27.41</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东山路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从北京西路到北京东路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2.07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27.65</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水东路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从新添大道到中山东路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29.06</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盐务街</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由东向西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3.34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31.29</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10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从黄河北路到沙冲中路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2.61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31.99</a:t>
                      </a:r>
                      <a:endParaRPr lang="en-US" altLang="zh-CN" sz="1400" dirty="0" smtClean="0">
                        <a:latin typeface="微软雅黑" panose="020B0503020204020204" pitchFamily="34" charset="-122"/>
                        <a:ea typeface="微软雅黑" panose="020B0503020204020204" pitchFamily="34" charset="-122"/>
                      </a:endParaRPr>
                    </a:p>
                  </a:txBody>
                  <a:tcPr anchor="ctr"/>
                </a:tc>
              </a:tr>
            </a:tbl>
          </a:graphicData>
        </a:graphic>
      </p:graphicFrame>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70417"/>
            <a:ext cx="6639104"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中环开通前后主干道路拥堵天数对比</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graphicFrame>
        <p:nvGraphicFramePr>
          <p:cNvPr id="4" name="表格 3"/>
          <p:cNvGraphicFramePr>
            <a:graphicFrameLocks noGrp="1"/>
          </p:cNvGraphicFramePr>
          <p:nvPr/>
        </p:nvGraphicFramePr>
        <p:xfrm>
          <a:off x="1003300" y="1394460"/>
          <a:ext cx="10036175" cy="4688840"/>
        </p:xfrm>
        <a:graphic>
          <a:graphicData uri="http://schemas.openxmlformats.org/drawingml/2006/table">
            <a:tbl>
              <a:tblPr firstRow="1" bandRow="1">
                <a:tableStyleId>{5C22544A-7EE6-4342-B048-85BDC9FD1C3A}</a:tableStyleId>
              </a:tblPr>
              <a:tblGrid>
                <a:gridCol w="868680"/>
                <a:gridCol w="1344295"/>
                <a:gridCol w="2705100"/>
                <a:gridCol w="2351405"/>
                <a:gridCol w="2766695"/>
              </a:tblGrid>
              <a:tr h="699770">
                <a:tc>
                  <a:txBody>
                    <a:bodyPr/>
                    <a:lstStyle/>
                    <a:p>
                      <a:pPr algn="ctr"/>
                      <a:r>
                        <a:rPr lang="zh-CN" altLang="en-US" sz="1800" dirty="0" smtClean="0">
                          <a:latin typeface="微软雅黑" panose="020B0503020204020204" pitchFamily="34" charset="-122"/>
                          <a:ea typeface="微软雅黑" panose="020B0503020204020204" pitchFamily="34" charset="-122"/>
                        </a:rPr>
                        <a:t>排名</a:t>
                      </a:r>
                      <a:endParaRPr lang="zh-CN" altLang="en-US" sz="18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smtClean="0">
                          <a:latin typeface="微软雅黑" panose="020B0503020204020204" pitchFamily="34" charset="-122"/>
                          <a:ea typeface="微软雅黑" panose="020B0503020204020204" pitchFamily="34" charset="-122"/>
                        </a:rPr>
                        <a:t>道路名称</a:t>
                      </a:r>
                      <a:endParaRPr lang="zh-CN" altLang="en-US" sz="18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smtClean="0">
                          <a:latin typeface="微软雅黑" panose="020B0503020204020204" pitchFamily="34" charset="-122"/>
                          <a:ea typeface="微软雅黑" panose="020B0503020204020204" pitchFamily="34" charset="-122"/>
                        </a:rPr>
                        <a:t>道路方向</a:t>
                      </a:r>
                      <a:endParaRPr lang="zh-CN" altLang="en-US" sz="18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smtClean="0">
                          <a:latin typeface="微软雅黑" panose="020B0503020204020204" pitchFamily="34" charset="-122"/>
                          <a:ea typeface="微软雅黑" panose="020B0503020204020204" pitchFamily="34" charset="-122"/>
                        </a:rPr>
                        <a:t>开通前拥堵天数</a:t>
                      </a:r>
                      <a:endParaRPr lang="zh-CN" altLang="en-US" sz="18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smtClean="0">
                          <a:latin typeface="微软雅黑" panose="020B0503020204020204" pitchFamily="34" charset="-122"/>
                          <a:ea typeface="微软雅黑" panose="020B0503020204020204" pitchFamily="34" charset="-122"/>
                        </a:rPr>
                        <a:t>开通后拥堵天数</a:t>
                      </a:r>
                      <a:endParaRPr lang="zh-CN" altLang="en-US" sz="1800" dirty="0" smtClean="0">
                        <a:latin typeface="微软雅黑" panose="020B0503020204020204" pitchFamily="34" charset="-122"/>
                        <a:ea typeface="微软雅黑" panose="020B0503020204020204" pitchFamily="34" charset="-122"/>
                      </a:endParaRPr>
                    </a:p>
                  </a:txBody>
                  <a:tcPr anchor="ctr"/>
                </a:tc>
              </a:tr>
              <a:tr h="398780">
                <a:tc>
                  <a:txBody>
                    <a:bodyPr/>
                    <a:lstStyle/>
                    <a:p>
                      <a:pPr algn="ctr"/>
                      <a:r>
                        <a:rPr lang="en-US" altLang="zh-CN" sz="1400" dirty="0" smtClean="0">
                          <a:latin typeface="微软雅黑" panose="020B0503020204020204" pitchFamily="34" charset="-122"/>
                          <a:ea typeface="微软雅黑" panose="020B0503020204020204" pitchFamily="34" charset="-122"/>
                        </a:rPr>
                        <a:t>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花溪大道</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从鸭江寨到中心环线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a:t>
                      </a:r>
                      <a:endParaRPr lang="en-US" altLang="zh-CN" sz="1400" dirty="0" smtClean="0">
                        <a:latin typeface="微软雅黑" panose="020B0503020204020204" pitchFamily="34" charset="-122"/>
                        <a:ea typeface="微软雅黑" panose="020B0503020204020204" pitchFamily="34" charset="-122"/>
                      </a:endParaRPr>
                    </a:p>
                  </a:txBody>
                  <a:tcPr anchor="ctr"/>
                </a:tc>
              </a:tr>
              <a:tr h="399415">
                <a:tc>
                  <a:txBody>
                    <a:bodyPr/>
                    <a:lstStyle/>
                    <a:p>
                      <a:pPr algn="ctr"/>
                      <a:r>
                        <a:rPr lang="en-US" altLang="zh-CN" sz="1400" dirty="0" smtClean="0">
                          <a:latin typeface="微软雅黑" panose="020B0503020204020204" pitchFamily="34" charset="-122"/>
                          <a:ea typeface="微软雅黑" panose="020B0503020204020204" pitchFamily="34" charset="-122"/>
                        </a:rPr>
                        <a:t>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嘉润路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由西向东</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a:t>
                      </a:r>
                      <a:endParaRPr lang="en-US" altLang="zh-CN" sz="1400" dirty="0" smtClean="0">
                        <a:latin typeface="微软雅黑" panose="020B0503020204020204" pitchFamily="34" charset="-122"/>
                        <a:ea typeface="微软雅黑" panose="020B0503020204020204" pitchFamily="34" charset="-122"/>
                      </a:endParaRPr>
                    </a:p>
                  </a:txBody>
                  <a:tcPr anchor="ctr"/>
                </a:tc>
              </a:tr>
              <a:tr h="398780">
                <a:tc>
                  <a:txBody>
                    <a:bodyPr/>
                    <a:lstStyle/>
                    <a:p>
                      <a:pPr algn="ctr"/>
                      <a:r>
                        <a:rPr lang="en-US" altLang="zh-CN" sz="1400" dirty="0" smtClean="0">
                          <a:latin typeface="微软雅黑" panose="020B0503020204020204" pitchFamily="34" charset="-122"/>
                          <a:ea typeface="微软雅黑" panose="020B0503020204020204" pitchFamily="34" charset="-122"/>
                        </a:rPr>
                        <a:t>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水东路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从林城西路到兴筑路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a:t>
                      </a:r>
                      <a:endParaRPr lang="en-US" altLang="zh-CN" sz="1400" dirty="0" smtClean="0">
                        <a:latin typeface="微软雅黑" panose="020B0503020204020204" pitchFamily="34" charset="-122"/>
                        <a:ea typeface="微软雅黑" panose="020B0503020204020204" pitchFamily="34" charset="-122"/>
                      </a:endParaRPr>
                    </a:p>
                  </a:txBody>
                  <a:tcPr anchor="ctr"/>
                </a:tc>
              </a:tr>
              <a:tr h="398780">
                <a:tc>
                  <a:txBody>
                    <a:bodyPr/>
                    <a:lstStyle/>
                    <a:p>
                      <a:pPr algn="ctr"/>
                      <a:r>
                        <a:rPr lang="en-US" altLang="zh-CN" sz="1400" dirty="0" smtClean="0">
                          <a:latin typeface="微软雅黑" panose="020B0503020204020204" pitchFamily="34" charset="-122"/>
                          <a:ea typeface="微软雅黑" panose="020B0503020204020204" pitchFamily="34" charset="-122"/>
                        </a:rPr>
                        <a:t>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沙冲路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由东向西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20</a:t>
                      </a:r>
                      <a:endParaRPr lang="en-US" altLang="zh-CN" sz="1400" dirty="0" smtClean="0">
                        <a:latin typeface="微软雅黑" panose="020B0503020204020204" pitchFamily="34" charset="-122"/>
                        <a:ea typeface="微软雅黑" panose="020B0503020204020204" pitchFamily="34" charset="-122"/>
                      </a:endParaRPr>
                    </a:p>
                  </a:txBody>
                  <a:tcPr anchor="ctr"/>
                </a:tc>
              </a:tr>
              <a:tr h="398780">
                <a:tc>
                  <a:txBody>
                    <a:bodyPr/>
                    <a:lstStyle/>
                    <a:p>
                      <a:pPr algn="ctr"/>
                      <a:r>
                        <a:rPr lang="en-US" altLang="zh-CN" sz="1400" dirty="0" smtClean="0">
                          <a:latin typeface="微软雅黑" panose="020B0503020204020204" pitchFamily="34" charset="-122"/>
                          <a:ea typeface="微软雅黑" panose="020B0503020204020204" pitchFamily="34" charset="-122"/>
                        </a:rPr>
                        <a:t>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从金阳南路到黔灵山路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19</a:t>
                      </a:r>
                      <a:endParaRPr lang="en-US" altLang="zh-CN" sz="1400" dirty="0" smtClean="0">
                        <a:latin typeface="微软雅黑" panose="020B0503020204020204" pitchFamily="34" charset="-122"/>
                        <a:ea typeface="微软雅黑" panose="020B0503020204020204" pitchFamily="34" charset="-122"/>
                      </a:endParaRPr>
                    </a:p>
                  </a:txBody>
                  <a:tcPr anchor="ctr"/>
                </a:tc>
              </a:tr>
              <a:tr h="398780">
                <a:tc>
                  <a:txBody>
                    <a:bodyPr/>
                    <a:lstStyle/>
                    <a:p>
                      <a:pPr algn="ctr"/>
                      <a:r>
                        <a:rPr lang="en-US" altLang="zh-CN" sz="1400" dirty="0" smtClean="0">
                          <a:latin typeface="微软雅黑" panose="020B0503020204020204" pitchFamily="34" charset="-122"/>
                          <a:ea typeface="微软雅黑" panose="020B0503020204020204" pitchFamily="34" charset="-122"/>
                        </a:rPr>
                        <a:t>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市北路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从黄河北路到沙冲中路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17</a:t>
                      </a:r>
                      <a:endParaRPr lang="en-US" altLang="zh-CN" sz="1400" dirty="0" smtClean="0">
                        <a:latin typeface="微软雅黑" panose="020B0503020204020204" pitchFamily="34" charset="-122"/>
                        <a:ea typeface="微软雅黑" panose="020B0503020204020204" pitchFamily="34" charset="-122"/>
                      </a:endParaRPr>
                    </a:p>
                  </a:txBody>
                  <a:tcPr anchor="ctr"/>
                </a:tc>
              </a:tr>
              <a:tr h="398780">
                <a:tc>
                  <a:txBody>
                    <a:bodyPr/>
                    <a:lstStyle/>
                    <a:p>
                      <a:pPr algn="ctr"/>
                      <a:r>
                        <a:rPr lang="en-US" altLang="zh-CN" sz="1400" dirty="0" smtClean="0">
                          <a:latin typeface="微软雅黑" panose="020B0503020204020204" pitchFamily="34" charset="-122"/>
                          <a:ea typeface="微软雅黑" panose="020B0503020204020204" pitchFamily="34" charset="-122"/>
                        </a:rPr>
                        <a:t>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东山路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a:t>
                      </a:r>
                      <a:r>
                        <a:rPr lang="en-US" altLang="zh-CN" sz="1400" dirty="0" smtClean="0">
                          <a:latin typeface="微软雅黑" panose="020B0503020204020204" pitchFamily="34" charset="-122"/>
                          <a:ea typeface="微软雅黑" panose="020B0503020204020204" pitchFamily="34" charset="-122"/>
                        </a:rPr>
                        <a:t>128</a:t>
                      </a:r>
                      <a:r>
                        <a:rPr lang="zh-CN" altLang="en-US" sz="1400" dirty="0" smtClean="0">
                          <a:latin typeface="微软雅黑" panose="020B0503020204020204" pitchFamily="34" charset="-122"/>
                          <a:ea typeface="微软雅黑" panose="020B0503020204020204" pitchFamily="34" charset="-122"/>
                        </a:rPr>
                        <a:t>县道到北京路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16</a:t>
                      </a:r>
                      <a:endParaRPr lang="en-US" altLang="zh-CN" sz="1400" dirty="0" smtClean="0">
                        <a:latin typeface="微软雅黑" panose="020B0503020204020204" pitchFamily="34" charset="-122"/>
                        <a:ea typeface="微软雅黑" panose="020B0503020204020204" pitchFamily="34" charset="-122"/>
                      </a:endParaRPr>
                    </a:p>
                  </a:txBody>
                  <a:tcPr anchor="ctr"/>
                </a:tc>
              </a:tr>
              <a:tr h="399415">
                <a:tc>
                  <a:txBody>
                    <a:bodyPr/>
                    <a:lstStyle/>
                    <a:p>
                      <a:pPr algn="ctr"/>
                      <a:r>
                        <a:rPr lang="en-US" altLang="zh-CN" sz="1400" dirty="0" smtClean="0">
                          <a:latin typeface="微软雅黑" panose="020B0503020204020204" pitchFamily="34" charset="-122"/>
                          <a:ea typeface="微软雅黑" panose="020B0503020204020204" pitchFamily="34" charset="-122"/>
                        </a:rPr>
                        <a:t>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三桥南路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由西到东</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15</a:t>
                      </a:r>
                      <a:endParaRPr lang="en-US" altLang="zh-CN" sz="1400" dirty="0" smtClean="0">
                        <a:latin typeface="微软雅黑" panose="020B0503020204020204" pitchFamily="34" charset="-122"/>
                        <a:ea typeface="微软雅黑" panose="020B0503020204020204" pitchFamily="34" charset="-122"/>
                      </a:endParaRPr>
                    </a:p>
                  </a:txBody>
                  <a:tcPr anchor="ctr"/>
                </a:tc>
              </a:tr>
              <a:tr h="398780">
                <a:tc>
                  <a:txBody>
                    <a:bodyPr/>
                    <a:lstStyle/>
                    <a:p>
                      <a:pPr algn="ctr"/>
                      <a:r>
                        <a:rPr lang="en-US" altLang="zh-CN" sz="1400" dirty="0" smtClean="0">
                          <a:latin typeface="微软雅黑" panose="020B0503020204020204" pitchFamily="34" charset="-122"/>
                          <a:ea typeface="微软雅黑" panose="020B0503020204020204" pitchFamily="34" charset="-122"/>
                        </a:rPr>
                        <a:t>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宝山南路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从北京西路到北京东路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15</a:t>
                      </a:r>
                      <a:endParaRPr lang="en-US" altLang="zh-CN" sz="1400" dirty="0" smtClean="0">
                        <a:latin typeface="微软雅黑" panose="020B0503020204020204" pitchFamily="34" charset="-122"/>
                        <a:ea typeface="微软雅黑" panose="020B0503020204020204" pitchFamily="34" charset="-122"/>
                      </a:endParaRPr>
                    </a:p>
                  </a:txBody>
                  <a:tcPr anchor="ctr"/>
                </a:tc>
              </a:tr>
              <a:tr h="398780">
                <a:tc>
                  <a:txBody>
                    <a:bodyPr/>
                    <a:lstStyle/>
                    <a:p>
                      <a:pPr algn="ctr"/>
                      <a:r>
                        <a:rPr lang="en-US" altLang="zh-CN" sz="1400" dirty="0" smtClean="0">
                          <a:latin typeface="微软雅黑" panose="020B0503020204020204" pitchFamily="34" charset="-122"/>
                          <a:ea typeface="微软雅黑" panose="020B0503020204020204" pitchFamily="34" charset="-122"/>
                        </a:rPr>
                        <a:t>10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机场路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从新添大道到中山东路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12</a:t>
                      </a:r>
                      <a:endParaRPr lang="en-US" altLang="zh-CN" sz="1400" dirty="0" smtClean="0">
                        <a:latin typeface="微软雅黑" panose="020B0503020204020204" pitchFamily="34" charset="-122"/>
                        <a:ea typeface="微软雅黑" panose="020B0503020204020204" pitchFamily="34" charset="-122"/>
                      </a:endParaRPr>
                    </a:p>
                  </a:txBody>
                  <a:tcPr anchor="ctr"/>
                </a:tc>
              </a:tr>
            </a:tbl>
          </a:graphicData>
        </a:graphic>
      </p:graphicFrame>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2040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83845"/>
            <a:ext cx="5762394"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环路相关道路通行速度对比</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4"/>
          <a:stretch>
            <a:fillRect/>
          </a:stretch>
        </p:blipFill>
        <p:spPr>
          <a:xfrm>
            <a:off x="7230317" y="153543"/>
            <a:ext cx="3036071" cy="579170"/>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graphicFrame>
        <p:nvGraphicFramePr>
          <p:cNvPr id="11" name="图表 10"/>
          <p:cNvGraphicFramePr/>
          <p:nvPr/>
        </p:nvGraphicFramePr>
        <p:xfrm>
          <a:off x="616945" y="1783080"/>
          <a:ext cx="10466024" cy="4551618"/>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4" y="282575"/>
            <a:ext cx="6272993"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环开通前后抽样道路通行用时对比</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graphicFrame>
        <p:nvGraphicFramePr>
          <p:cNvPr id="15" name="图表 14"/>
          <p:cNvGraphicFramePr/>
          <p:nvPr/>
        </p:nvGraphicFramePr>
        <p:xfrm>
          <a:off x="1078865" y="1606550"/>
          <a:ext cx="10105390" cy="4524375"/>
        </p:xfrm>
        <a:graphic>
          <a:graphicData uri="http://schemas.openxmlformats.org/drawingml/2006/chart">
            <c:chart xmlns:c="http://schemas.openxmlformats.org/drawingml/2006/chart" xmlns:r="http://schemas.openxmlformats.org/officeDocument/2006/relationships" r:id="rId1"/>
          </a:graphicData>
        </a:graphic>
      </p:graphicFrame>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4"/>
          <a:stretch>
            <a:fillRect/>
          </a:stretch>
        </p:blipFill>
        <p:spPr>
          <a:xfrm>
            <a:off x="7230317" y="153543"/>
            <a:ext cx="3036071" cy="579170"/>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5430"/>
            <a:ext cx="680783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2800" b="1" dirty="0">
                <a:solidFill>
                  <a:srgbClr val="FF0000"/>
                </a:solidFill>
                <a:latin typeface="微软雅黑" panose="020B0503020204020204" pitchFamily="34" charset="-122"/>
                <a:ea typeface="微软雅黑" panose="020B0503020204020204" pitchFamily="34" charset="-122"/>
                <a:cs typeface="+mn-ea"/>
                <a:sym typeface="+mn-lt"/>
              </a:rPr>
              <a:t>2017年</a:t>
            </a: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贵阳</a:t>
            </a:r>
            <a:r>
              <a:rPr lang="en-US" sz="2800" b="1" dirty="0">
                <a:solidFill>
                  <a:srgbClr val="FF0000"/>
                </a:solidFill>
                <a:latin typeface="微软雅黑" panose="020B0503020204020204" pitchFamily="34" charset="-122"/>
                <a:ea typeface="微软雅黑" panose="020B0503020204020204" pitchFamily="34" charset="-122"/>
                <a:cs typeface="+mn-ea"/>
                <a:sym typeface="+mn-lt"/>
              </a:rPr>
              <a:t>市</a:t>
            </a: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二</a:t>
            </a:r>
            <a:r>
              <a:rPr lang="en-US" sz="2800" b="1" dirty="0">
                <a:solidFill>
                  <a:srgbClr val="FF0000"/>
                </a:solidFill>
                <a:latin typeface="微软雅黑" panose="020B0503020204020204" pitchFamily="34" charset="-122"/>
                <a:ea typeface="微软雅黑" panose="020B0503020204020204" pitchFamily="34" charset="-122"/>
                <a:cs typeface="+mn-ea"/>
                <a:sym typeface="+mn-lt"/>
              </a:rPr>
              <a:t>环内工作日拥堵热力分析</a:t>
            </a:r>
            <a:endParaRPr lang="en-US" sz="2800" b="1" dirty="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3"/>
          <a:stretch>
            <a:fillRect/>
          </a:stretch>
        </p:blipFill>
        <p:spPr>
          <a:xfrm>
            <a:off x="7230317" y="153543"/>
            <a:ext cx="3036071" cy="579170"/>
          </a:xfrm>
          <a:prstGeom prst="rect">
            <a:avLst/>
          </a:prstGeom>
        </p:spPr>
      </p:pic>
      <p:sp>
        <p:nvSpPr>
          <p:cNvPr id="12" name="文本框 11"/>
          <p:cNvSpPr txBox="1"/>
          <p:nvPr/>
        </p:nvSpPr>
        <p:spPr>
          <a:xfrm>
            <a:off x="422910" y="984250"/>
            <a:ext cx="10558145" cy="953135"/>
          </a:xfrm>
          <a:prstGeom prst="rect">
            <a:avLst/>
          </a:prstGeom>
          <a:noFill/>
        </p:spPr>
        <p:txBody>
          <a:bodyPr wrap="square" rtlCol="0">
            <a:spAutoFit/>
          </a:bodyPr>
          <a:lstStyle/>
          <a:p>
            <a:pPr algn="l"/>
            <a:r>
              <a:rPr lang="zh-CN" altLang="en-US" sz="1400" dirty="0" smtClean="0">
                <a:latin typeface="微软雅黑" panose="020B0503020204020204" pitchFamily="34" charset="-122"/>
                <a:ea typeface="微软雅黑" panose="020B0503020204020204" pitchFamily="34" charset="-122"/>
              </a:rPr>
              <a:t>贵阳二环内区域面积共计</a:t>
            </a:r>
            <a:r>
              <a:rPr lang="en-US" altLang="zh-CN" sz="1400" dirty="0" smtClean="0">
                <a:latin typeface="微软雅黑" panose="020B0503020204020204" pitchFamily="34" charset="-122"/>
                <a:ea typeface="微软雅黑" panose="020B0503020204020204" pitchFamily="34" charset="-122"/>
              </a:rPr>
              <a:t>110</a:t>
            </a:r>
            <a:r>
              <a:rPr lang="zh-CN" altLang="en-US" sz="1400" dirty="0" smtClean="0">
                <a:latin typeface="微软雅黑" panose="020B0503020204020204" pitchFamily="34" charset="-122"/>
                <a:ea typeface="微软雅黑" panose="020B0503020204020204" pitchFamily="34" charset="-122"/>
              </a:rPr>
              <a:t>平方公里，选取工作日的7:00-9:00、11:00-13:00和17:00-19:00，3个时间段进行分析对比，贵阳二环内区域7:00-9:00时段拥堵区域占比11.59%，区域分布较分散，主要集中在花溪大道、中山西路区域；17:00-19:00时段拥堵区域面积占比达12.73%，拥堵区域较集中，在花溪大道沿线区域和北京东路等区域； 11:00-13:00时段拥堵区域明显降低，拥堵区域占比1.71%。</a:t>
            </a:r>
            <a:endParaRPr lang="zh-CN" altLang="en-US" sz="1400" dirty="0" smtClean="0">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pic>
        <p:nvPicPr>
          <p:cNvPr id="2" name="图片 1" descr="1111"/>
          <p:cNvPicPr>
            <a:picLocks noChangeAspect="1"/>
          </p:cNvPicPr>
          <p:nvPr/>
        </p:nvPicPr>
        <p:blipFill>
          <a:blip r:embed="rId5"/>
          <a:stretch>
            <a:fillRect/>
          </a:stretch>
        </p:blipFill>
        <p:spPr>
          <a:xfrm>
            <a:off x="730250" y="2056765"/>
            <a:ext cx="9942830" cy="3999865"/>
          </a:xfrm>
          <a:prstGeom prst="rect">
            <a:avLst/>
          </a:prstGeom>
        </p:spPr>
      </p:pic>
      <p:sp>
        <p:nvSpPr>
          <p:cNvPr id="5" name="文本框 4"/>
          <p:cNvSpPr txBox="1"/>
          <p:nvPr/>
        </p:nvSpPr>
        <p:spPr>
          <a:xfrm>
            <a:off x="524510" y="6056630"/>
            <a:ext cx="10353040" cy="275590"/>
          </a:xfrm>
          <a:prstGeom prst="rect">
            <a:avLst/>
          </a:prstGeom>
          <a:noFill/>
        </p:spPr>
        <p:txBody>
          <a:bodyPr wrap="square" rtlCol="0" anchor="t">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拥堵区域：拥堵指数达到1.8以上的区域；缓行区域：拥堵指数在1.5-1.8之间的区域；畅通区域：指数小于1.5的区域；无色值填充区域为无道路区域。</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5430"/>
            <a:ext cx="680783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2800" b="1" dirty="0">
                <a:solidFill>
                  <a:srgbClr val="FF0000"/>
                </a:solidFill>
                <a:latin typeface="微软雅黑" panose="020B0503020204020204" pitchFamily="34" charset="-122"/>
                <a:ea typeface="微软雅黑" panose="020B0503020204020204" pitchFamily="34" charset="-122"/>
                <a:cs typeface="+mn-ea"/>
                <a:sym typeface="+mn-lt"/>
              </a:rPr>
              <a:t>2017年</a:t>
            </a: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贵阳</a:t>
            </a:r>
            <a:r>
              <a:rPr lang="en-US" sz="2800" b="1" dirty="0">
                <a:solidFill>
                  <a:srgbClr val="FF0000"/>
                </a:solidFill>
                <a:latin typeface="微软雅黑" panose="020B0503020204020204" pitchFamily="34" charset="-122"/>
                <a:ea typeface="微软雅黑" panose="020B0503020204020204" pitchFamily="34" charset="-122"/>
                <a:cs typeface="+mn-ea"/>
                <a:sym typeface="+mn-lt"/>
              </a:rPr>
              <a:t>市</a:t>
            </a: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二</a:t>
            </a:r>
            <a:r>
              <a:rPr lang="en-US" sz="2800" b="1" dirty="0">
                <a:solidFill>
                  <a:srgbClr val="FF0000"/>
                </a:solidFill>
                <a:latin typeface="微软雅黑" panose="020B0503020204020204" pitchFamily="34" charset="-122"/>
                <a:ea typeface="微软雅黑" panose="020B0503020204020204" pitchFamily="34" charset="-122"/>
                <a:cs typeface="+mn-ea"/>
                <a:sym typeface="+mn-lt"/>
              </a:rPr>
              <a:t>环内</a:t>
            </a: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周末</a:t>
            </a:r>
            <a:r>
              <a:rPr lang="en-US" sz="2800" b="1" dirty="0">
                <a:solidFill>
                  <a:srgbClr val="FF0000"/>
                </a:solidFill>
                <a:latin typeface="微软雅黑" panose="020B0503020204020204" pitchFamily="34" charset="-122"/>
                <a:ea typeface="微软雅黑" panose="020B0503020204020204" pitchFamily="34" charset="-122"/>
                <a:cs typeface="+mn-ea"/>
                <a:sym typeface="+mn-lt"/>
              </a:rPr>
              <a:t>拥堵热力分析</a:t>
            </a:r>
            <a:endParaRPr lang="en-US" sz="2800" b="1" dirty="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3"/>
          <a:stretch>
            <a:fillRect/>
          </a:stretch>
        </p:blipFill>
        <p:spPr>
          <a:xfrm>
            <a:off x="7230317" y="153543"/>
            <a:ext cx="3036071" cy="579170"/>
          </a:xfrm>
          <a:prstGeom prst="rect">
            <a:avLst/>
          </a:prstGeom>
        </p:spPr>
      </p:pic>
      <p:sp>
        <p:nvSpPr>
          <p:cNvPr id="12" name="文本框 11"/>
          <p:cNvSpPr txBox="1"/>
          <p:nvPr/>
        </p:nvSpPr>
        <p:spPr>
          <a:xfrm>
            <a:off x="422910" y="984250"/>
            <a:ext cx="10558145" cy="953135"/>
          </a:xfrm>
          <a:prstGeom prst="rect">
            <a:avLst/>
          </a:prstGeom>
          <a:noFill/>
        </p:spPr>
        <p:txBody>
          <a:bodyPr wrap="square" rtlCol="0">
            <a:spAutoFit/>
          </a:bodyPr>
          <a:lstStyle/>
          <a:p>
            <a:pPr algn="l"/>
            <a:r>
              <a:rPr lang="zh-CN" altLang="en-US" sz="1400" dirty="0" smtClean="0">
                <a:latin typeface="微软雅黑" panose="020B0503020204020204" pitchFamily="34" charset="-122"/>
                <a:ea typeface="微软雅黑" panose="020B0503020204020204" pitchFamily="34" charset="-122"/>
              </a:rPr>
              <a:t>贵阳二环内区域面积共计</a:t>
            </a:r>
            <a:r>
              <a:rPr lang="en-US" altLang="zh-CN" sz="1400" dirty="0" smtClean="0">
                <a:latin typeface="微软雅黑" panose="020B0503020204020204" pitchFamily="34" charset="-122"/>
                <a:ea typeface="微软雅黑" panose="020B0503020204020204" pitchFamily="34" charset="-122"/>
              </a:rPr>
              <a:t>110</a:t>
            </a:r>
            <a:r>
              <a:rPr lang="zh-CN" altLang="en-US" sz="1400" dirty="0" smtClean="0">
                <a:latin typeface="微软雅黑" panose="020B0503020204020204" pitchFamily="34" charset="-122"/>
                <a:ea typeface="微软雅黑" panose="020B0503020204020204" pitchFamily="34" charset="-122"/>
              </a:rPr>
              <a:t>平方公里，选取工作日的7:00-9:00、11:00-13:00和17:00-19:00，3个时间段进行分析对比，贵阳二环内区域7:00-9:00时段拥堵区域占比11.59%，区域分布较分散，主要集中在花溪大道、中山西路区域；17:00-19:00时段拥堵区域面积占比达12.73%，拥堵区域较集中，在花溪大道沿线区域和北京东路等区域； 11:00-13:00时段拥堵区域明显降低，拥堵区域占比1.71%。</a:t>
            </a:r>
            <a:endParaRPr lang="zh-CN" altLang="en-US" sz="1400" dirty="0" smtClean="0">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pic>
        <p:nvPicPr>
          <p:cNvPr id="2" name="图片 1" descr="1111"/>
          <p:cNvPicPr>
            <a:picLocks noChangeAspect="1"/>
          </p:cNvPicPr>
          <p:nvPr/>
        </p:nvPicPr>
        <p:blipFill>
          <a:blip r:embed="rId5"/>
          <a:stretch>
            <a:fillRect/>
          </a:stretch>
        </p:blipFill>
        <p:spPr>
          <a:xfrm>
            <a:off x="730250" y="2056765"/>
            <a:ext cx="9942830" cy="3999865"/>
          </a:xfrm>
          <a:prstGeom prst="rect">
            <a:avLst/>
          </a:prstGeom>
        </p:spPr>
      </p:pic>
      <p:sp>
        <p:nvSpPr>
          <p:cNvPr id="5" name="文本框 4"/>
          <p:cNvSpPr txBox="1"/>
          <p:nvPr/>
        </p:nvSpPr>
        <p:spPr>
          <a:xfrm>
            <a:off x="524510" y="6056630"/>
            <a:ext cx="10353040" cy="275590"/>
          </a:xfrm>
          <a:prstGeom prst="rect">
            <a:avLst/>
          </a:prstGeom>
          <a:noFill/>
        </p:spPr>
        <p:txBody>
          <a:bodyPr wrap="square" rtlCol="0" anchor="t">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拥堵区域：拥堵指数达到1.8以上的区域；缓行区域：拥堵指数在1.5-1.8之间的区域；畅通区域：指数小于1.5的区域；无色值填充区域为无道路区域。</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8" name="Freeform 56"/>
          <p:cNvSpPr>
            <a:spLocks noEditPoints="1"/>
          </p:cNvSpPr>
          <p:nvPr/>
        </p:nvSpPr>
        <p:spPr bwMode="auto">
          <a:xfrm>
            <a:off x="4169968" y="2768979"/>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marL="0" marR="0" lvl="0" indent="0" algn="l" defTabSz="914400" rtl="0" eaLnBrk="0" fontAlgn="base" latinLnBrk="0" hangingPunct="0">
              <a:lnSpc>
                <a:spcPct val="150000"/>
              </a:lnSpc>
              <a:spcBef>
                <a:spcPct val="0"/>
              </a:spcBef>
              <a:spcAft>
                <a:spcPct val="0"/>
              </a:spcAft>
              <a:buClrTx/>
              <a:buSzTx/>
              <a:buFontTx/>
              <a:buNone/>
              <a:defRPr/>
            </a:pPr>
            <a:endParaRPr kumimoji="0" lang="en-US" sz="76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3120"/>
            <a:ext cx="1082040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6225"/>
            <a:ext cx="353949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base" latinLnBrk="0" hangingPunct="1">
              <a:lnSpc>
                <a:spcPct val="100000"/>
              </a:lnSpc>
              <a:spcBef>
                <a:spcPct val="20000"/>
              </a:spcBef>
              <a:spcAft>
                <a:spcPts val="600"/>
              </a:spcAft>
              <a:buClr>
                <a:srgbClr val="5B9BD5">
                  <a:lumMod val="75000"/>
                </a:srgbClr>
              </a:buClr>
              <a:buSzPct val="145000"/>
              <a:buFont typeface="Arial" panose="020B0604020202020204"/>
              <a:buNone/>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编制说明</a:t>
            </a:r>
            <a:endParaRPr kumimoji="0" 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 name="圆角矩形 4"/>
          <p:cNvSpPr/>
          <p:nvPr/>
        </p:nvSpPr>
        <p:spPr bwMode="auto">
          <a:xfrm>
            <a:off x="906053" y="1387958"/>
            <a:ext cx="10141401" cy="2587685"/>
          </a:xfrm>
          <a:prstGeom prst="roundRect">
            <a:avLst/>
          </a:prstGeom>
          <a:ln w="28575">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调</a:t>
            </a:r>
            <a:r>
              <a:rPr kumimoji="0" lang="zh-CN" altLang="en-US" sz="18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研城市</a:t>
            </a:r>
            <a:endParaRPr kumimoji="0" lang="zh-CN" altLang="en-US" sz="18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6213" y="1672243"/>
            <a:ext cx="1191626" cy="1735007"/>
          </a:xfrm>
          <a:prstGeom prst="rect">
            <a:avLst/>
          </a:prstGeom>
        </p:spPr>
      </p:pic>
      <p:sp>
        <p:nvSpPr>
          <p:cNvPr id="8" name="右箭头 7"/>
          <p:cNvSpPr/>
          <p:nvPr/>
        </p:nvSpPr>
        <p:spPr bwMode="auto">
          <a:xfrm>
            <a:off x="5131231" y="2092600"/>
            <a:ext cx="1294228" cy="759658"/>
          </a:xfrm>
          <a:prstGeom prst="rightArrow">
            <a:avLst/>
          </a:prstGeom>
          <a:gradFill flip="none" rotWithShape="1">
            <a:gsLst>
              <a:gs pos="0">
                <a:schemeClr val="accent1">
                  <a:lumMod val="40000"/>
                  <a:lumOff val="60000"/>
                </a:schemeClr>
              </a:gs>
              <a:gs pos="65000">
                <a:schemeClr val="accent1">
                  <a:lumMod val="75000"/>
                </a:schemeClr>
              </a:gs>
              <a:gs pos="86000">
                <a:schemeClr val="accent1">
                  <a:lumMod val="75000"/>
                </a:schemeClr>
              </a:gs>
              <a:gs pos="100000">
                <a:schemeClr val="accent1">
                  <a:lumMod val="7500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选取</a:t>
            </a:r>
            <a:endPar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9926" y="1672243"/>
            <a:ext cx="1664058" cy="1736861"/>
          </a:xfrm>
          <a:prstGeom prst="rect">
            <a:avLst/>
          </a:prstGeom>
        </p:spPr>
      </p:pic>
      <p:sp>
        <p:nvSpPr>
          <p:cNvPr id="12" name="文本框 11"/>
          <p:cNvSpPr txBox="1"/>
          <p:nvPr/>
        </p:nvSpPr>
        <p:spPr>
          <a:xfrm>
            <a:off x="2613444" y="3494712"/>
            <a:ext cx="877163"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贵阳市</a:t>
            </a:r>
            <a:endPar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7762541" y="3495780"/>
            <a:ext cx="1338828"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贵阳市中环</a:t>
            </a:r>
            <a:endPar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4" name="圆角矩形 13"/>
          <p:cNvSpPr/>
          <p:nvPr/>
        </p:nvSpPr>
        <p:spPr bwMode="auto">
          <a:xfrm>
            <a:off x="904706" y="4649151"/>
            <a:ext cx="10142748" cy="1415026"/>
          </a:xfrm>
          <a:prstGeom prst="roundRect">
            <a:avLst/>
          </a:prstGeom>
          <a:ln w="28575">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时间说明</a:t>
            </a:r>
            <a:endParaRPr kumimoji="0" lang="zh-CN" altLang="en-US" sz="18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1917139" y="5171998"/>
            <a:ext cx="2238113"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全天：</a:t>
            </a:r>
            <a:r>
              <a:rPr kumimoji="0" lang="en-US" altLang="zh-CN"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06:00~22:00</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p:cNvSpPr txBox="1"/>
          <p:nvPr/>
        </p:nvSpPr>
        <p:spPr>
          <a:xfrm>
            <a:off x="4570653" y="5171998"/>
            <a:ext cx="2468946"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早高峰：</a:t>
            </a:r>
            <a:r>
              <a:rPr kumimoji="0" lang="en-US" altLang="zh-CN"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07:00~09:00</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p:cNvSpPr txBox="1"/>
          <p:nvPr/>
        </p:nvSpPr>
        <p:spPr>
          <a:xfrm>
            <a:off x="7454999" y="5153801"/>
            <a:ext cx="2468946"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晚高峰：</a:t>
            </a:r>
            <a:r>
              <a:rPr kumimoji="0" lang="en-US" altLang="zh-CN" sz="1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17:00~19:00</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p:cNvSpPr txBox="1"/>
          <p:nvPr/>
        </p:nvSpPr>
        <p:spPr>
          <a:xfrm>
            <a:off x="1120201" y="5633904"/>
            <a:ext cx="4751070" cy="30670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smtClean="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 本报告数据统计时间为</a:t>
            </a:r>
            <a:r>
              <a:rPr kumimoji="0" lang="en-US" altLang="zh-CN" sz="1400" b="0" i="0" u="none" strike="noStrike" kern="1200" cap="none" spc="0" normalizeH="0" baseline="0" noProof="0" dirty="0" smtClean="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2016</a:t>
            </a:r>
            <a:r>
              <a:rPr kumimoji="0" lang="zh-CN" altLang="en-US" sz="1400" b="0" i="0" u="none" strike="noStrike" kern="1200" cap="none" spc="0" normalizeH="0" baseline="0" noProof="0" dirty="0" smtClean="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年</a:t>
            </a:r>
            <a:r>
              <a:rPr kumimoji="0" lang="en-US" altLang="zh-CN"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8</a:t>
            </a:r>
            <a:r>
              <a:rPr kumimoji="0" lang="zh-CN" altLang="en-US" sz="1400" b="0" i="0" u="none" strike="noStrike" kern="1200" cap="none" spc="0" normalizeH="0" baseline="0" noProof="0" dirty="0" smtClean="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月</a:t>
            </a:r>
            <a:r>
              <a:rPr kumimoji="0" lang="en-US" altLang="zh-CN" sz="1400" b="0" i="0" u="none" strike="noStrike" kern="1200" cap="none" spc="0" normalizeH="0" baseline="0" noProof="0" dirty="0" smtClean="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1</a:t>
            </a:r>
            <a:r>
              <a:rPr kumimoji="0" lang="zh-CN" altLang="en-US" sz="1400" b="0" i="0" u="none" strike="noStrike" kern="1200" cap="none" spc="0" normalizeH="0" baseline="0" noProof="0" dirty="0" smtClean="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日</a:t>
            </a:r>
            <a:r>
              <a:rPr kumimoji="0" lang="en-US" altLang="zh-CN" sz="1400" b="0" i="0" u="none" strike="noStrike" kern="1200" cap="none" spc="0" normalizeH="0" baseline="0" noProof="0" dirty="0" smtClean="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~2017</a:t>
            </a:r>
            <a:r>
              <a:rPr kumimoji="0" lang="zh-CN" altLang="en-US" sz="1400" b="0" i="0" u="none" strike="noStrike" kern="1200" cap="none" spc="0" normalizeH="0" baseline="0" noProof="0" dirty="0" smtClean="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年</a:t>
            </a:r>
            <a:r>
              <a:rPr kumimoji="0" lang="en-US" altLang="zh-CN" sz="1400" b="0" i="0" u="none" strike="noStrike" kern="1200" cap="none" spc="0" normalizeH="0" baseline="0" noProof="0" dirty="0" smtClean="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12</a:t>
            </a:r>
            <a:r>
              <a:rPr kumimoji="0" lang="zh-CN" altLang="en-US" sz="1400" b="0" i="0" u="none" strike="noStrike" kern="1200" cap="none" spc="0" normalizeH="0" baseline="0" noProof="0" dirty="0" smtClean="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月</a:t>
            </a:r>
            <a:r>
              <a:rPr kumimoji="0" lang="en-US" altLang="zh-CN" sz="1400" b="0" i="0" u="none" strike="noStrike" kern="1200" cap="none" spc="0" normalizeH="0" baseline="0" noProof="0" dirty="0" smtClean="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30</a:t>
            </a:r>
            <a:r>
              <a:rPr kumimoji="0" lang="zh-CN" altLang="en-US" sz="1400" b="0" i="0" u="none" strike="noStrike" kern="1200" cap="none" spc="0" normalizeH="0" baseline="0" noProof="0" dirty="0" smtClean="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日</a:t>
            </a:r>
            <a:endParaRPr kumimoji="0" lang="zh-CN" altLang="en-US" sz="14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endParaRPr>
          </a:p>
        </p:txBody>
      </p:sp>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25" name="图片 24"/>
          <p:cNvPicPr>
            <a:picLocks noChangeAspect="1"/>
          </p:cNvPicPr>
          <p:nvPr/>
        </p:nvPicPr>
        <p:blipFill>
          <a:blip r:embed="rId5"/>
          <a:stretch>
            <a:fillRect/>
          </a:stretch>
        </p:blipFill>
        <p:spPr>
          <a:xfrm>
            <a:off x="7243017" y="153543"/>
            <a:ext cx="3036071" cy="579170"/>
          </a:xfrm>
          <a:prstGeom prst="rect">
            <a:avLst/>
          </a:prstGeom>
        </p:spPr>
      </p:pic>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5430"/>
            <a:ext cx="617220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中环工作日拥堵道路</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3"/>
          <a:stretch>
            <a:fillRect/>
          </a:stretch>
        </p:blipFill>
        <p:spPr>
          <a:xfrm>
            <a:off x="7230317" y="153543"/>
            <a:ext cx="3036071" cy="579170"/>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pic>
        <p:nvPicPr>
          <p:cNvPr id="5" name="图片 4"/>
          <p:cNvPicPr>
            <a:picLocks noChangeAspect="1"/>
          </p:cNvPicPr>
          <p:nvPr/>
        </p:nvPicPr>
        <p:blipFill>
          <a:blip r:embed="rId5"/>
          <a:stretch>
            <a:fillRect/>
          </a:stretch>
        </p:blipFill>
        <p:spPr>
          <a:xfrm>
            <a:off x="1710690" y="1197610"/>
            <a:ext cx="8771255" cy="49422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5430"/>
            <a:ext cx="617220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中环周末拥堵道路</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3"/>
          <a:stretch>
            <a:fillRect/>
          </a:stretch>
        </p:blipFill>
        <p:spPr>
          <a:xfrm>
            <a:off x="7230317" y="153543"/>
            <a:ext cx="3036071" cy="579170"/>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pic>
        <p:nvPicPr>
          <p:cNvPr id="5" name="图片 4"/>
          <p:cNvPicPr>
            <a:picLocks noChangeAspect="1"/>
          </p:cNvPicPr>
          <p:nvPr/>
        </p:nvPicPr>
        <p:blipFill>
          <a:blip r:embed="rId5"/>
          <a:stretch>
            <a:fillRect/>
          </a:stretch>
        </p:blipFill>
        <p:spPr>
          <a:xfrm>
            <a:off x="1710690" y="1197610"/>
            <a:ext cx="8771255" cy="49422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5430"/>
            <a:ext cx="594487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环路早晚高峰期拥堵热力分析</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1602710" y="1343513"/>
            <a:ext cx="3154680" cy="368300"/>
          </a:xfrm>
          <a:prstGeom prst="rect">
            <a:avLst/>
          </a:prstGeom>
          <a:noFill/>
        </p:spPr>
        <p:txBody>
          <a:bodyPr wrap="none" rtlCol="0">
            <a:spAutoFit/>
          </a:bodyPr>
          <a:lstStyle/>
          <a:p>
            <a:r>
              <a:rPr lang="zh-CN" altLang="en-US" sz="1800" dirty="0" smtClean="0">
                <a:latin typeface="微软雅黑" panose="020B0503020204020204" pitchFamily="34" charset="-122"/>
                <a:ea typeface="微软雅黑" panose="020B0503020204020204" pitchFamily="34" charset="-122"/>
              </a:rPr>
              <a:t>贵阳中环早高峰拥堵热力分析</a:t>
            </a:r>
            <a:endParaRPr lang="zh-CN" altLang="en-US" sz="1800"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6052" r="1820"/>
          <a:stretch>
            <a:fillRect/>
          </a:stretch>
        </p:blipFill>
        <p:spPr>
          <a:xfrm>
            <a:off x="819711" y="2208115"/>
            <a:ext cx="4978765" cy="3659599"/>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4"/>
          <a:stretch>
            <a:fillRect/>
          </a:stretch>
        </p:blipFill>
        <p:spPr>
          <a:xfrm>
            <a:off x="7230317" y="153543"/>
            <a:ext cx="3036071" cy="579170"/>
          </a:xfrm>
          <a:prstGeom prst="rect">
            <a:avLst/>
          </a:prstGeom>
        </p:spPr>
      </p:pic>
      <p:sp>
        <p:nvSpPr>
          <p:cNvPr id="12" name="文本框 11"/>
          <p:cNvSpPr txBox="1"/>
          <p:nvPr/>
        </p:nvSpPr>
        <p:spPr>
          <a:xfrm>
            <a:off x="7280686" y="1343729"/>
            <a:ext cx="3154680" cy="368300"/>
          </a:xfrm>
          <a:prstGeom prst="rect">
            <a:avLst/>
          </a:prstGeom>
          <a:noFill/>
        </p:spPr>
        <p:txBody>
          <a:bodyPr wrap="none" rtlCol="0">
            <a:spAutoFit/>
          </a:bodyPr>
          <a:lstStyle/>
          <a:p>
            <a:r>
              <a:rPr lang="zh-CN" altLang="en-US" sz="1800" dirty="0" smtClean="0">
                <a:latin typeface="微软雅黑" panose="020B0503020204020204" pitchFamily="34" charset="-122"/>
                <a:ea typeface="微软雅黑" panose="020B0503020204020204" pitchFamily="34" charset="-122"/>
              </a:rPr>
              <a:t>贵阳中环晚高峰拥堵热力分析</a:t>
            </a:r>
            <a:endParaRPr lang="zh-CN" altLang="en-US" sz="1800" dirty="0" smtClean="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r="24136"/>
          <a:stretch>
            <a:fillRect/>
          </a:stretch>
        </p:blipFill>
        <p:spPr>
          <a:xfrm>
            <a:off x="6464736" y="2208114"/>
            <a:ext cx="4599016" cy="3659599"/>
          </a:xfrm>
          <a:prstGeom prst="rect">
            <a:avLst/>
          </a:prstGeom>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65656"/>
            <a:ext cx="4621021"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重点区域出行热门路径</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3"/>
          <a:stretch>
            <a:fillRect/>
          </a:stretch>
        </p:blipFill>
        <p:spPr>
          <a:xfrm>
            <a:off x="7230317" y="153543"/>
            <a:ext cx="3036071" cy="579170"/>
          </a:xfrm>
          <a:prstGeom prst="rect">
            <a:avLst/>
          </a:prstGeom>
        </p:spPr>
      </p:pic>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graphicFrame>
        <p:nvGraphicFramePr>
          <p:cNvPr id="2" name="表格 1"/>
          <p:cNvGraphicFramePr>
            <a:graphicFrameLocks noGrp="1"/>
          </p:cNvGraphicFramePr>
          <p:nvPr/>
        </p:nvGraphicFramePr>
        <p:xfrm>
          <a:off x="557530" y="1393825"/>
          <a:ext cx="10876915" cy="4133850"/>
        </p:xfrm>
        <a:graphic>
          <a:graphicData uri="http://schemas.openxmlformats.org/drawingml/2006/table">
            <a:tbl>
              <a:tblPr firstRow="1" bandRow="1">
                <a:tableStyleId>{5C22544A-7EE6-4342-B048-85BDC9FD1C3A}</a:tableStyleId>
              </a:tblPr>
              <a:tblGrid>
                <a:gridCol w="1343660"/>
                <a:gridCol w="1696720"/>
                <a:gridCol w="1623695"/>
                <a:gridCol w="1614170"/>
                <a:gridCol w="1574165"/>
                <a:gridCol w="1411605"/>
                <a:gridCol w="1612900"/>
              </a:tblGrid>
              <a:tr h="478790">
                <a:tc>
                  <a:txBody>
                    <a:bodyPr/>
                    <a:lstStyle/>
                    <a:p>
                      <a:pPr algn="ctr"/>
                      <a:endParaRPr lang="zh-CN" altLang="en-US" sz="2000" dirty="0" smtClean="0"/>
                    </a:p>
                  </a:txBody>
                  <a:tcPr>
                    <a:solidFill>
                      <a:schemeClr val="accent1"/>
                    </a:solidFill>
                  </a:tcPr>
                </a:tc>
                <a:tc>
                  <a:txBody>
                    <a:bodyPr/>
                    <a:lstStyle/>
                    <a:p>
                      <a:pPr algn="ctr"/>
                      <a:r>
                        <a:rPr lang="zh-CN" altLang="en-US" sz="1800" dirty="0" smtClean="0">
                          <a:latin typeface="微软雅黑" panose="020B0503020204020204" pitchFamily="34" charset="-122"/>
                          <a:ea typeface="微软雅黑" panose="020B0503020204020204" pitchFamily="34" charset="-122"/>
                        </a:rPr>
                        <a:t>世纪城</a:t>
                      </a:r>
                      <a:endParaRPr lang="zh-CN" altLang="en-US" sz="1800" dirty="0" smtClean="0">
                        <a:latin typeface="微软雅黑" panose="020B0503020204020204" pitchFamily="34" charset="-122"/>
                        <a:ea typeface="微软雅黑" panose="020B0503020204020204" pitchFamily="34" charset="-122"/>
                      </a:endParaRPr>
                    </a:p>
                  </a:txBody>
                  <a:tcPr/>
                </a:tc>
                <a:tc>
                  <a:txBody>
                    <a:bodyPr/>
                    <a:lstStyle/>
                    <a:p>
                      <a:pPr algn="ctr">
                        <a:buNone/>
                      </a:pPr>
                      <a:r>
                        <a:rPr lang="zh-CN" altLang="en-US" sz="1800" dirty="0" smtClean="0">
                          <a:latin typeface="微软雅黑" panose="020B0503020204020204" pitchFamily="34" charset="-122"/>
                          <a:ea typeface="微软雅黑" panose="020B0503020204020204" pitchFamily="34" charset="-122"/>
                        </a:rPr>
                        <a:t>新添寨</a:t>
                      </a:r>
                      <a:endParaRPr lang="zh-CN" altLang="en-US" sz="1800" dirty="0" smtClean="0">
                        <a:latin typeface="微软雅黑" panose="020B0503020204020204" pitchFamily="34" charset="-122"/>
                        <a:ea typeface="微软雅黑" panose="020B0503020204020204" pitchFamily="34" charset="-122"/>
                      </a:endParaRPr>
                    </a:p>
                  </a:txBody>
                  <a:tcPr/>
                </a:tc>
                <a:tc>
                  <a:txBody>
                    <a:bodyPr/>
                    <a:lstStyle/>
                    <a:p>
                      <a:pPr algn="ctr">
                        <a:buNone/>
                      </a:pPr>
                      <a:r>
                        <a:rPr lang="zh-CN" altLang="en-US" sz="1800" dirty="0" smtClean="0">
                          <a:latin typeface="微软雅黑" panose="020B0503020204020204" pitchFamily="34" charset="-122"/>
                          <a:ea typeface="微软雅黑" panose="020B0503020204020204" pitchFamily="34" charset="-122"/>
                        </a:rPr>
                        <a:t>小河</a:t>
                      </a:r>
                      <a:endParaRPr lang="zh-CN" altLang="en-US" sz="1800" dirty="0" smtClean="0">
                        <a:latin typeface="微软雅黑" panose="020B0503020204020204" pitchFamily="34" charset="-122"/>
                        <a:ea typeface="微软雅黑" panose="020B0503020204020204" pitchFamily="34" charset="-122"/>
                      </a:endParaRPr>
                    </a:p>
                  </a:txBody>
                  <a:tcPr/>
                </a:tc>
                <a:tc>
                  <a:txBody>
                    <a:bodyPr/>
                    <a:lstStyle/>
                    <a:p>
                      <a:pPr algn="ctr">
                        <a:buNone/>
                      </a:pPr>
                      <a:r>
                        <a:rPr lang="zh-CN" altLang="en-US" sz="1800" dirty="0" smtClean="0">
                          <a:latin typeface="微软雅黑" panose="020B0503020204020204" pitchFamily="34" charset="-122"/>
                          <a:ea typeface="微软雅黑" panose="020B0503020204020204" pitchFamily="34" charset="-122"/>
                        </a:rPr>
                        <a:t>花果园</a:t>
                      </a:r>
                      <a:endParaRPr lang="zh-CN" altLang="en-US" sz="1800" dirty="0" smtClean="0">
                        <a:latin typeface="微软雅黑" panose="020B0503020204020204" pitchFamily="34" charset="-122"/>
                        <a:ea typeface="微软雅黑" panose="020B0503020204020204" pitchFamily="34" charset="-122"/>
                      </a:endParaRPr>
                    </a:p>
                  </a:txBody>
                  <a:tcPr/>
                </a:tc>
                <a:tc>
                  <a:txBody>
                    <a:bodyPr/>
                    <a:lstStyle/>
                    <a:p>
                      <a:pPr algn="ctr">
                        <a:buNone/>
                      </a:pPr>
                      <a:r>
                        <a:rPr lang="zh-CN" altLang="en-US" sz="1800" dirty="0" smtClean="0">
                          <a:latin typeface="微软雅黑" panose="020B0503020204020204" pitchFamily="34" charset="-122"/>
                          <a:ea typeface="微软雅黑" panose="020B0503020204020204" pitchFamily="34" charset="-122"/>
                        </a:rPr>
                        <a:t>贵阳北站</a:t>
                      </a:r>
                      <a:endParaRPr lang="zh-CN" altLang="en-US" sz="1800" dirty="0" smtClean="0">
                        <a:latin typeface="微软雅黑" panose="020B0503020204020204" pitchFamily="34" charset="-122"/>
                        <a:ea typeface="微软雅黑" panose="020B0503020204020204" pitchFamily="34" charset="-122"/>
                      </a:endParaRPr>
                    </a:p>
                  </a:txBody>
                  <a:tcPr/>
                </a:tc>
                <a:tc>
                  <a:txBody>
                    <a:bodyPr/>
                    <a:lstStyle/>
                    <a:p>
                      <a:pPr algn="ctr">
                        <a:buNone/>
                      </a:pPr>
                      <a:r>
                        <a:rPr lang="zh-CN" altLang="en-US" sz="1800" dirty="0" smtClean="0">
                          <a:latin typeface="微软雅黑" panose="020B0503020204020204" pitchFamily="34" charset="-122"/>
                          <a:ea typeface="微软雅黑" panose="020B0503020204020204" pitchFamily="34" charset="-122"/>
                        </a:rPr>
                        <a:t>未来方舟</a:t>
                      </a:r>
                      <a:endParaRPr lang="zh-CN" altLang="en-US" sz="1800" dirty="0" smtClean="0">
                        <a:latin typeface="微软雅黑" panose="020B0503020204020204" pitchFamily="34" charset="-122"/>
                        <a:ea typeface="微软雅黑" panose="020B0503020204020204" pitchFamily="34" charset="-122"/>
                      </a:endParaRPr>
                    </a:p>
                  </a:txBody>
                  <a:tcPr/>
                </a:tc>
              </a:tr>
              <a:tr h="662305">
                <a:tc>
                  <a:txBody>
                    <a:bodyPr/>
                    <a:lstStyle/>
                    <a:p>
                      <a:pPr indent="0" algn="ctr">
                        <a:buNone/>
                      </a:pPr>
                      <a:r>
                        <a:rPr lang="zh-CN" altLang="en-US" sz="1800" b="1">
                          <a:solidFill>
                            <a:schemeClr val="accent3"/>
                          </a:solidFill>
                          <a:latin typeface="微软雅黑" panose="020B0503020204020204" pitchFamily="34" charset="-122"/>
                          <a:ea typeface="微软雅黑" panose="020B0503020204020204" pitchFamily="34" charset="-122"/>
                          <a:cs typeface="等线" panose="02010600030101010101" charset="-122"/>
                        </a:rPr>
                        <a:t>世纪城</a:t>
                      </a:r>
                      <a:endParaRPr lang="zh-CN" altLang="en-US" sz="1800" b="1">
                        <a:solidFill>
                          <a:schemeClr val="accent3"/>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solidFill>
                      <a:schemeClr val="accent1"/>
                    </a:solidFill>
                  </a:tcP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rPr>
                        <a:t>-</a:t>
                      </a:r>
                      <a:endPar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北京西路、中环、新添大道</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北京西路、中环、朝阳洞路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北京西路、中环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rPr>
                        <a:t>-</a:t>
                      </a:r>
                      <a:endPar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北京西路、中环、北京东路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r>
              <a:tr h="555625">
                <a:tc>
                  <a:txBody>
                    <a:bodyPr/>
                    <a:lstStyle/>
                    <a:p>
                      <a:pPr indent="0" algn="ctr">
                        <a:buNone/>
                      </a:pPr>
                      <a:r>
                        <a:rPr lang="zh-CN" altLang="en-US" sz="1800" b="1">
                          <a:solidFill>
                            <a:schemeClr val="accent3"/>
                          </a:solidFill>
                          <a:latin typeface="微软雅黑" panose="020B0503020204020204" pitchFamily="34" charset="-122"/>
                          <a:ea typeface="微软雅黑" panose="020B0503020204020204" pitchFamily="34" charset="-122"/>
                          <a:cs typeface="等线" panose="02010600030101010101" charset="-122"/>
                        </a:rPr>
                        <a:t>新添寨</a:t>
                      </a:r>
                      <a:endParaRPr lang="zh-CN" altLang="en-US" sz="1800" b="1">
                        <a:solidFill>
                          <a:schemeClr val="accent3"/>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solidFill>
                      <a:schemeClr val="accent1"/>
                    </a:solidFill>
                  </a:tcP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新添大道、中环、北京西路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rPr>
                        <a:t>-</a:t>
                      </a:r>
                      <a:endPar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新添大道、中环、朝阳洞路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花果园、中环、北京西路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新添大道、中环、高铁西路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新添大道、中环、北京东路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r>
              <a:tr h="556260">
                <a:tc>
                  <a:txBody>
                    <a:bodyPr/>
                    <a:lstStyle/>
                    <a:p>
                      <a:pPr indent="0" algn="ctr">
                        <a:buNone/>
                      </a:pPr>
                      <a:r>
                        <a:rPr lang="zh-CN" altLang="en-US" sz="1800" b="1">
                          <a:solidFill>
                            <a:schemeClr val="accent3"/>
                          </a:solidFill>
                          <a:latin typeface="微软雅黑" panose="020B0503020204020204" pitchFamily="34" charset="-122"/>
                          <a:ea typeface="微软雅黑" panose="020B0503020204020204" pitchFamily="34" charset="-122"/>
                          <a:cs typeface="等线" panose="02010600030101010101" charset="-122"/>
                        </a:rPr>
                        <a:t>小河</a:t>
                      </a:r>
                      <a:endParaRPr lang="zh-CN" altLang="en-US" sz="1800" b="1">
                        <a:solidFill>
                          <a:schemeClr val="accent3"/>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solidFill>
                      <a:schemeClr val="accent1"/>
                    </a:solidFill>
                  </a:tcP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朝阳洞路、中环、北京西路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朝阳洞路、中环、新添大道</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rPr>
                        <a:t>-</a:t>
                      </a:r>
                      <a:endPar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朝阳洞路、中环、延安南路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朝阳洞路、中环、高铁西路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朝阳洞路、中环、北京东路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r>
              <a:tr h="555625">
                <a:tc>
                  <a:txBody>
                    <a:bodyPr/>
                    <a:lstStyle/>
                    <a:p>
                      <a:pPr indent="0" algn="ctr">
                        <a:buNone/>
                      </a:pPr>
                      <a:r>
                        <a:rPr lang="zh-CN" altLang="en-US" sz="1800" b="1">
                          <a:solidFill>
                            <a:schemeClr val="accent3"/>
                          </a:solidFill>
                          <a:latin typeface="微软雅黑" panose="020B0503020204020204" pitchFamily="34" charset="-122"/>
                          <a:ea typeface="微软雅黑" panose="020B0503020204020204" pitchFamily="34" charset="-122"/>
                          <a:cs typeface="等线" panose="02010600030101010101" charset="-122"/>
                        </a:rPr>
                        <a:t>花果园</a:t>
                      </a:r>
                      <a:endParaRPr lang="zh-CN" altLang="en-US" sz="1800" b="1">
                        <a:solidFill>
                          <a:schemeClr val="accent3"/>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solidFill>
                      <a:schemeClr val="accent1"/>
                    </a:solidFill>
                  </a:tcP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延安南路、中环、北京西路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延安南路、中环、新添大道</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延安南路、中环、朝阳洞路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rPr>
                        <a:t>-</a:t>
                      </a:r>
                      <a:endPar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延安南路、中环、高铁西路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延安南路、中环、北京东路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r>
              <a:tr h="662940">
                <a:tc>
                  <a:txBody>
                    <a:bodyPr/>
                    <a:lstStyle/>
                    <a:p>
                      <a:pPr indent="0" algn="ctr">
                        <a:buNone/>
                      </a:pPr>
                      <a:r>
                        <a:rPr lang="zh-CN" altLang="en-US" sz="1800" b="1">
                          <a:solidFill>
                            <a:schemeClr val="accent3"/>
                          </a:solidFill>
                          <a:latin typeface="微软雅黑" panose="020B0503020204020204" pitchFamily="34" charset="-122"/>
                          <a:ea typeface="微软雅黑" panose="020B0503020204020204" pitchFamily="34" charset="-122"/>
                          <a:cs typeface="等线" panose="02010600030101010101" charset="-122"/>
                        </a:rPr>
                        <a:t>贵阳北站</a:t>
                      </a:r>
                      <a:endParaRPr lang="zh-CN" altLang="en-US" sz="1800" b="1">
                        <a:solidFill>
                          <a:schemeClr val="accent3"/>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solidFill>
                      <a:schemeClr val="accent1"/>
                    </a:solidFill>
                  </a:tcP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rPr>
                        <a:t>-</a:t>
                      </a:r>
                      <a:endPar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高铁西路、中环、新添大道</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高铁西路、中环、朝阳洞路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高铁西路、中环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rPr>
                        <a:t>-</a:t>
                      </a:r>
                      <a:endPar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高铁西路、中环、北京东路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r>
              <a:tr h="662305">
                <a:tc>
                  <a:txBody>
                    <a:bodyPr/>
                    <a:lstStyle/>
                    <a:p>
                      <a:pPr indent="0" algn="ctr">
                        <a:buNone/>
                      </a:pPr>
                      <a:r>
                        <a:rPr lang="zh-CN" altLang="en-US" sz="1800" b="1">
                          <a:solidFill>
                            <a:schemeClr val="accent3"/>
                          </a:solidFill>
                          <a:latin typeface="微软雅黑" panose="020B0503020204020204" pitchFamily="34" charset="-122"/>
                          <a:ea typeface="微软雅黑" panose="020B0503020204020204" pitchFamily="34" charset="-122"/>
                          <a:cs typeface="等线" panose="02010600030101010101" charset="-122"/>
                        </a:rPr>
                        <a:t>未来方舟</a:t>
                      </a:r>
                      <a:endParaRPr lang="zh-CN" altLang="en-US" sz="1800" b="1">
                        <a:solidFill>
                          <a:schemeClr val="accent3"/>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solidFill>
                      <a:schemeClr val="accent1"/>
                    </a:solidFill>
                  </a:tcP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北京东路、中环、北京西路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北京东路、中环、新添大道</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北京东路、中环、朝阳洞路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北京东路、中环、延安南路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北京东路、中环、高铁西路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rPr>
                        <a:t>-</a:t>
                      </a:r>
                      <a:endPar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r>
            </a:tbl>
          </a:graphicData>
        </a:graphic>
      </p:graphicFrame>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4" name="矩形 3"/>
          <p:cNvSpPr/>
          <p:nvPr/>
        </p:nvSpPr>
        <p:spPr bwMode="auto">
          <a:xfrm>
            <a:off x="0" y="0"/>
            <a:ext cx="12192000" cy="6858000"/>
          </a:xfrm>
          <a:prstGeom prst="rect">
            <a:avLst/>
          </a:prstGeom>
          <a:solidFill>
            <a:schemeClr val="tx1">
              <a:alpha val="36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Box 11"/>
          <p:cNvSpPr txBox="1"/>
          <p:nvPr/>
        </p:nvSpPr>
        <p:spPr>
          <a:xfrm>
            <a:off x="1348546" y="2321004"/>
            <a:ext cx="9494907" cy="1107996"/>
          </a:xfrm>
          <a:prstGeom prst="rect">
            <a:avLst/>
          </a:prstGeom>
          <a:noFill/>
        </p:spPr>
        <p:txBody>
          <a:bodyPr wrap="none" rtlCol="0">
            <a:spAutoFit/>
          </a:bodyPr>
          <a:lstStyle/>
          <a:p>
            <a:pPr marL="0" marR="0" lvl="1" indent="0" algn="l" defTabSz="914400" rtl="0" eaLnBrk="0" fontAlgn="base" latinLnBrk="0" hangingPunct="0">
              <a:lnSpc>
                <a:spcPct val="100000"/>
              </a:lnSpc>
              <a:spcBef>
                <a:spcPct val="0"/>
              </a:spcBef>
              <a:spcAft>
                <a:spcPct val="0"/>
              </a:spcAft>
              <a:buClrTx/>
              <a:buSzTx/>
              <a:buFontTx/>
              <a:buNone/>
              <a:defRPr/>
            </a:pPr>
            <a:r>
              <a:rPr lang="zh-CN" altLang="en-US" sz="6600" b="1" dirty="0">
                <a:solidFill>
                  <a:schemeClr val="bg1"/>
                </a:solidFill>
                <a:latin typeface="微软雅黑" panose="020B0503020204020204" pitchFamily="34" charset="-122"/>
                <a:ea typeface="微软雅黑" panose="020B0503020204020204" pitchFamily="34" charset="-122"/>
                <a:cs typeface="+mn-ea"/>
                <a:sym typeface="+mn-lt"/>
              </a:rPr>
              <a:t>四</a:t>
            </a:r>
            <a:r>
              <a:rPr kumimoji="0" lang="zh-CN" altLang="en-US" sz="66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、中环路交通现状分析</a:t>
            </a:r>
            <a:endParaRPr kumimoji="0" lang="zh-CN" altLang="en-US" sz="6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3564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648906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环路月交通流量分布</a:t>
            </a:r>
            <a:endParaRPr lang="en-US" sz="2800" b="1"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921875" y="907334"/>
            <a:ext cx="10347960" cy="1245235"/>
          </a:xfrm>
          <a:prstGeom prst="rect">
            <a:avLst/>
          </a:prstGeom>
          <a:noFill/>
        </p:spPr>
        <p:txBody>
          <a:bodyPr wrap="square" rtlCol="0">
            <a:spAutoFit/>
          </a:bodyPr>
          <a:lstStyle/>
          <a:p>
            <a:pPr>
              <a:lnSpc>
                <a:spcPct val="150000"/>
              </a:lnSpc>
            </a:pPr>
            <a:r>
              <a:rPr lang="en-US" altLang="zh-CN" dirty="0" smtClean="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中环路自</a:t>
            </a:r>
            <a:r>
              <a:rPr lang="en-US" altLang="zh-CN" sz="1600" dirty="0">
                <a:latin typeface="微软雅黑" panose="020B0503020204020204" pitchFamily="34" charset="-122"/>
                <a:ea typeface="微软雅黑" panose="020B0503020204020204" pitchFamily="34" charset="-122"/>
              </a:rPr>
              <a:t>2017</a:t>
            </a:r>
            <a:r>
              <a:rPr lang="zh-CN" altLang="en-US" sz="1600" dirty="0">
                <a:latin typeface="微软雅黑" panose="020B0503020204020204" pitchFamily="34" charset="-122"/>
                <a:ea typeface="微软雅黑" panose="020B0503020204020204" pitchFamily="34" charset="-122"/>
              </a:rPr>
              <a:t>年开通以来，交通流量逐步上升，从</a:t>
            </a:r>
            <a:r>
              <a:rPr lang="en-US" altLang="zh-CN" sz="1600" dirty="0">
                <a:latin typeface="微软雅黑" panose="020B0503020204020204" pitchFamily="34" charset="-122"/>
                <a:ea typeface="微软雅黑" panose="020B0503020204020204" pitchFamily="34" charset="-122"/>
              </a:rPr>
              <a:t>2017</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530</a:t>
            </a:r>
            <a:r>
              <a:rPr lang="zh-CN" altLang="en-US" sz="1600" dirty="0">
                <a:latin typeface="微软雅黑" panose="020B0503020204020204" pitchFamily="34" charset="-122"/>
                <a:ea typeface="微软雅黑" panose="020B0503020204020204" pitchFamily="34" charset="-122"/>
              </a:rPr>
              <a:t>万人，到</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月份</a:t>
            </a:r>
            <a:r>
              <a:rPr lang="en-US" altLang="zh-CN" sz="1600" dirty="0">
                <a:latin typeface="微软雅黑" panose="020B0503020204020204" pitchFamily="34" charset="-122"/>
                <a:ea typeface="微软雅黑" panose="020B0503020204020204" pitchFamily="34" charset="-122"/>
              </a:rPr>
              <a:t>900</a:t>
            </a:r>
            <a:r>
              <a:rPr lang="zh-CN" altLang="en-US" sz="1600" dirty="0">
                <a:latin typeface="微软雅黑" panose="020B0503020204020204" pitchFamily="34" charset="-122"/>
                <a:ea typeface="微软雅黑" panose="020B0503020204020204" pitchFamily="34" charset="-122"/>
              </a:rPr>
              <a:t>万人以上，</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月之后每月流量基本趋于稳定，平均每月交通流量固定在每月约</a:t>
            </a:r>
            <a:r>
              <a:rPr lang="en-US" altLang="zh-CN" sz="1600" dirty="0">
                <a:latin typeface="微软雅黑" panose="020B0503020204020204" pitchFamily="34" charset="-122"/>
                <a:ea typeface="微软雅黑" panose="020B0503020204020204" pitchFamily="34" charset="-122"/>
              </a:rPr>
              <a:t>1100</a:t>
            </a:r>
            <a:r>
              <a:rPr lang="zh-CN" altLang="en-US" sz="1600" dirty="0">
                <a:latin typeface="微软雅黑" panose="020B0503020204020204" pitchFamily="34" charset="-122"/>
                <a:ea typeface="微软雅黑" panose="020B0503020204020204" pitchFamily="34" charset="-122"/>
              </a:rPr>
              <a:t>万人左右。可见，随着公众对中环路认识的深入，中环路逐渐发挥起重要的交通便利作用</a:t>
            </a:r>
            <a:r>
              <a:rPr lang="zh-CN" altLang="en-US" sz="1600" dirty="0" smtClean="0">
                <a:latin typeface="微软雅黑" panose="020B0503020204020204" pitchFamily="34" charset="-122"/>
                <a:ea typeface="微软雅黑" panose="020B0503020204020204" pitchFamily="34" charset="-122"/>
              </a:rPr>
              <a:t>。</a:t>
            </a:r>
            <a:endParaRPr lang="zh-CN" altLang="en-US" sz="1600" dirty="0">
              <a:solidFill>
                <a:srgbClr val="FF0000"/>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6" name="图片 15"/>
          <p:cNvPicPr>
            <a:picLocks noChangeAspect="1"/>
          </p:cNvPicPr>
          <p:nvPr/>
        </p:nvPicPr>
        <p:blipFill>
          <a:blip r:embed="rId4"/>
          <a:stretch>
            <a:fillRect/>
          </a:stretch>
        </p:blipFill>
        <p:spPr>
          <a:xfrm>
            <a:off x="7230317" y="153543"/>
            <a:ext cx="3036071" cy="579170"/>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4" name="图表 3"/>
          <p:cNvGraphicFramePr/>
          <p:nvPr/>
        </p:nvGraphicFramePr>
        <p:xfrm>
          <a:off x="1020445" y="2302510"/>
          <a:ext cx="9909810" cy="398970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4" y="268605"/>
            <a:ext cx="6638887"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中环路工作日及周末节假日环比变化趋势</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4"/>
          <a:stretch>
            <a:fillRect/>
          </a:stretch>
        </p:blipFill>
        <p:spPr>
          <a:xfrm>
            <a:off x="7230317" y="153543"/>
            <a:ext cx="3036071" cy="579170"/>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
        <p:nvSpPr>
          <p:cNvPr id="3" name="文本框 2"/>
          <p:cNvSpPr txBox="1"/>
          <p:nvPr/>
        </p:nvSpPr>
        <p:spPr>
          <a:xfrm>
            <a:off x="1034682" y="1053525"/>
            <a:ext cx="10122635" cy="584775"/>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工作日日均交通流量与周末日均交通流量除一月份基本持平外，其他月份均比周末日均流量高，中环路在工作日承担着更重要的作用。</a:t>
            </a:r>
            <a:endParaRPr lang="zh-CN" altLang="en-US" sz="1600" dirty="0">
              <a:latin typeface="微软雅黑" panose="020B0503020204020204" pitchFamily="34" charset="-122"/>
              <a:ea typeface="微软雅黑" panose="020B0503020204020204" pitchFamily="34" charset="-122"/>
            </a:endParaRPr>
          </a:p>
        </p:txBody>
      </p:sp>
      <p:graphicFrame>
        <p:nvGraphicFramePr>
          <p:cNvPr id="4" name="图表 3"/>
          <p:cNvGraphicFramePr/>
          <p:nvPr/>
        </p:nvGraphicFramePr>
        <p:xfrm>
          <a:off x="1861820" y="1922145"/>
          <a:ext cx="8468360" cy="434594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3564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6257494"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环路开通后交通流量变化趋势</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4"/>
          <a:stretch>
            <a:fillRect/>
          </a:stretch>
        </p:blipFill>
        <p:spPr>
          <a:xfrm>
            <a:off x="7230317" y="153543"/>
            <a:ext cx="3036071" cy="579170"/>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3" name="图表 2"/>
          <p:cNvGraphicFramePr/>
          <p:nvPr/>
        </p:nvGraphicFramePr>
        <p:xfrm>
          <a:off x="988695" y="1524000"/>
          <a:ext cx="10214610" cy="4831715"/>
        </p:xfrm>
        <a:graphic>
          <a:graphicData uri="http://schemas.openxmlformats.org/drawingml/2006/chart">
            <c:chart xmlns:c="http://schemas.openxmlformats.org/drawingml/2006/chart" xmlns:r="http://schemas.openxmlformats.org/officeDocument/2006/relationships" r:id="rId1"/>
          </a:graphicData>
        </a:graphic>
      </p:graphicFrame>
      <p:sp>
        <p:nvSpPr>
          <p:cNvPr id="4" name="文本框 3"/>
          <p:cNvSpPr txBox="1"/>
          <p:nvPr/>
        </p:nvSpPr>
        <p:spPr>
          <a:xfrm>
            <a:off x="1158240" y="1155700"/>
            <a:ext cx="4526280" cy="368300"/>
          </a:xfrm>
          <a:prstGeom prst="rect">
            <a:avLst/>
          </a:prstGeom>
          <a:noFill/>
        </p:spPr>
        <p:txBody>
          <a:bodyPr wrap="none" rtlCol="0">
            <a:spAutoFit/>
          </a:bodyPr>
          <a:lstStyle/>
          <a:p>
            <a:r>
              <a:rPr lang="zh-CN" altLang="en-US">
                <a:latin typeface="微软雅黑" panose="020B0503020204020204" pitchFamily="34" charset="-122"/>
                <a:ea typeface="微软雅黑" panose="020B0503020204020204" pitchFamily="34" charset="-122"/>
              </a:rPr>
              <a:t>中环路开通后主要月份交通流量变化趋势。</a:t>
            </a:r>
            <a:endParaRPr lang="zh-CN" altLang="en-US">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7048789"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环路各路段月交通流量分布</a:t>
            </a:r>
            <a:endParaRPr lang="en-US" sz="2800" b="1"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1151978" y="1008380"/>
            <a:ext cx="9517631" cy="830997"/>
          </a:xfrm>
          <a:prstGeom prst="rect">
            <a:avLst/>
          </a:prstGeom>
          <a:noFill/>
        </p:spPr>
        <p:txBody>
          <a:bodyPr wrap="square" rtlCol="0">
            <a:spAutoFit/>
          </a:bodyPr>
          <a:lstStyle/>
          <a:p>
            <a:pPr>
              <a:lnSpc>
                <a:spcPct val="150000"/>
              </a:lnSpc>
            </a:pPr>
            <a:r>
              <a:rPr lang="en-US" altLang="zh-CN" sz="1600" dirty="0" smtClean="0">
                <a:latin typeface="微软雅黑" panose="020B0503020204020204" pitchFamily="34" charset="-122"/>
                <a:ea typeface="微软雅黑" panose="020B0503020204020204" pitchFamily="34" charset="-122"/>
              </a:rPr>
              <a:t>2017</a:t>
            </a:r>
            <a:r>
              <a:rPr lang="zh-CN" altLang="en-US" sz="1600" dirty="0">
                <a:latin typeface="微软雅黑" panose="020B0503020204020204" pitchFamily="34" charset="-122"/>
                <a:ea typeface="微软雅黑" panose="020B0503020204020204" pitchFamily="34" charset="-122"/>
              </a:rPr>
              <a:t>年</a:t>
            </a:r>
            <a:r>
              <a:rPr lang="zh-CN" altLang="en-US" sz="1600" dirty="0" smtClean="0">
                <a:latin typeface="微软雅黑" panose="020B0503020204020204" pitchFamily="34" charset="-122"/>
                <a:ea typeface="微软雅黑" panose="020B0503020204020204" pitchFamily="34" charset="-122"/>
              </a:rPr>
              <a:t>中环路各段交通流量呈明显的上升趋势，各段中东段占比最高，，高达</a:t>
            </a:r>
            <a:r>
              <a:rPr lang="en-US" altLang="zh-CN" sz="1600" dirty="0" smtClean="0">
                <a:latin typeface="微软雅黑" panose="020B0503020204020204" pitchFamily="34" charset="-122"/>
                <a:ea typeface="微软雅黑" panose="020B0503020204020204" pitchFamily="34" charset="-122"/>
              </a:rPr>
              <a:t>41.8%</a:t>
            </a:r>
            <a:r>
              <a:rPr lang="zh-CN" altLang="en-US" sz="1600" dirty="0" smtClean="0">
                <a:latin typeface="微软雅黑" panose="020B0503020204020204" pitchFamily="34" charset="-122"/>
                <a:ea typeface="微软雅黑" panose="020B0503020204020204" pitchFamily="34" charset="-122"/>
              </a:rPr>
              <a:t>，其次是西段，北段交通流量最少，仅占</a:t>
            </a:r>
            <a:r>
              <a:rPr lang="en-US" altLang="zh-CN" sz="1600" dirty="0" smtClean="0">
                <a:latin typeface="微软雅黑" panose="020B0503020204020204" pitchFamily="34" charset="-122"/>
                <a:ea typeface="微软雅黑" panose="020B0503020204020204" pitchFamily="34" charset="-122"/>
              </a:rPr>
              <a:t>3.7%</a:t>
            </a:r>
            <a:r>
              <a:rPr lang="zh-CN" altLang="en-US" sz="1600" dirty="0" smtClean="0">
                <a:latin typeface="微软雅黑" panose="020B0503020204020204" pitchFamily="34" charset="-122"/>
                <a:ea typeface="微软雅黑" panose="020B0503020204020204" pitchFamily="34" charset="-122"/>
              </a:rPr>
              <a:t>。</a:t>
            </a:r>
            <a:endParaRPr lang="zh-CN" altLang="en-US" sz="1600" dirty="0" smtClean="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6" name="图片 15"/>
          <p:cNvPicPr>
            <a:picLocks noChangeAspect="1"/>
          </p:cNvPicPr>
          <p:nvPr/>
        </p:nvPicPr>
        <p:blipFill>
          <a:blip r:embed="rId5"/>
          <a:stretch>
            <a:fillRect/>
          </a:stretch>
        </p:blipFill>
        <p:spPr>
          <a:xfrm>
            <a:off x="7247462" y="153543"/>
            <a:ext cx="3036071" cy="579170"/>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graphicFrame>
        <p:nvGraphicFramePr>
          <p:cNvPr id="14" name="图表 13"/>
          <p:cNvGraphicFramePr/>
          <p:nvPr/>
        </p:nvGraphicFramePr>
        <p:xfrm>
          <a:off x="6976110" y="2038350"/>
          <a:ext cx="4645660" cy="4022725"/>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4" name="图表 3"/>
          <p:cNvGraphicFramePr/>
          <p:nvPr/>
        </p:nvGraphicFramePr>
        <p:xfrm>
          <a:off x="822960" y="2292985"/>
          <a:ext cx="6028055" cy="366141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818832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环路各路段工作日及周末节假日交通流量对比</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4" name="图表 3"/>
          <p:cNvGraphicFramePr/>
          <p:nvPr/>
        </p:nvGraphicFramePr>
        <p:xfrm>
          <a:off x="1184275" y="1538605"/>
          <a:ext cx="4117340" cy="224155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图表 4"/>
          <p:cNvGraphicFramePr/>
          <p:nvPr/>
        </p:nvGraphicFramePr>
        <p:xfrm>
          <a:off x="5989955" y="1537970"/>
          <a:ext cx="4426585" cy="224218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5"/>
          <p:cNvGraphicFramePr/>
          <p:nvPr/>
        </p:nvGraphicFramePr>
        <p:xfrm>
          <a:off x="1184275" y="3919855"/>
          <a:ext cx="4117340" cy="22612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图表 6"/>
          <p:cNvGraphicFramePr/>
          <p:nvPr/>
        </p:nvGraphicFramePr>
        <p:xfrm>
          <a:off x="6008370" y="3919855"/>
          <a:ext cx="4426585" cy="2261235"/>
        </p:xfrm>
        <a:graphic>
          <a:graphicData uri="http://schemas.openxmlformats.org/drawingml/2006/chart">
            <c:chart xmlns:c="http://schemas.openxmlformats.org/drawingml/2006/chart" xmlns:r="http://schemas.openxmlformats.org/officeDocument/2006/relationships" r:id="rId4"/>
          </a:graphicData>
        </a:graphic>
      </p:graphicFrame>
      <p:sp>
        <p:nvSpPr>
          <p:cNvPr id="8" name="文本框 7"/>
          <p:cNvSpPr txBox="1"/>
          <p:nvPr/>
        </p:nvSpPr>
        <p:spPr>
          <a:xfrm>
            <a:off x="1133475" y="988695"/>
            <a:ext cx="4805680" cy="306705"/>
          </a:xfrm>
          <a:prstGeom prst="rect">
            <a:avLst/>
          </a:prstGeom>
          <a:noFill/>
        </p:spPr>
        <p:txBody>
          <a:bodyPr wrap="none" rtlCol="0">
            <a:spAutoFit/>
          </a:bodyPr>
          <a:lstStyle/>
          <a:p>
            <a:pPr algn="l"/>
            <a:r>
              <a:rPr lang="zh-CN" altLang="en-US" sz="1400">
                <a:latin typeface="微软雅黑" panose="020B0503020204020204" pitchFamily="34" charset="-122"/>
                <a:ea typeface="微软雅黑" panose="020B0503020204020204" pitchFamily="34" charset="-122"/>
              </a:rPr>
              <a:t>中环路各路段</a:t>
            </a:r>
            <a:r>
              <a:rPr lang="zh-CN" altLang="en-US" sz="1400">
                <a:latin typeface="微软雅黑" panose="020B0503020204020204" pitchFamily="34" charset="-122"/>
                <a:ea typeface="微软雅黑" panose="020B0503020204020204" pitchFamily="34" charset="-122"/>
                <a:sym typeface="+mn-ea"/>
              </a:rPr>
              <a:t>四个季度</a:t>
            </a:r>
            <a:r>
              <a:rPr lang="zh-CN" altLang="en-US" sz="1400">
                <a:latin typeface="微软雅黑" panose="020B0503020204020204" pitchFamily="34" charset="-122"/>
                <a:ea typeface="微软雅黑" panose="020B0503020204020204" pitchFamily="34" charset="-122"/>
              </a:rPr>
              <a:t>工作日及周末节假日交通流量对比。</a:t>
            </a: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接连接符 43"/>
          <p:cNvCxnSpPr/>
          <p:nvPr/>
        </p:nvCxnSpPr>
        <p:spPr>
          <a:xfrm flipV="1">
            <a:off x="1386840" y="833120"/>
            <a:ext cx="1082040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76335"/>
            <a:ext cx="4454742"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base" latinLnBrk="0" hangingPunct="1">
              <a:lnSpc>
                <a:spcPct val="100000"/>
              </a:lnSpc>
              <a:spcBef>
                <a:spcPct val="20000"/>
              </a:spcBef>
              <a:spcAft>
                <a:spcPts val="600"/>
              </a:spcAft>
              <a:buClr>
                <a:srgbClr val="5B9BD5">
                  <a:lumMod val="75000"/>
                </a:srgbClr>
              </a:buClr>
              <a:buSzPct val="145000"/>
              <a:buFont typeface="Arial" panose="020B0604020202020204"/>
              <a:buNone/>
              <a:defRPr/>
            </a:pPr>
            <a:r>
              <a:rPr kumimoji="0" lang="zh-CN" altLang="en-US" sz="28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报告特色</a:t>
            </a:r>
            <a:endParaRPr kumimoji="0" 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25" name="图片 24"/>
          <p:cNvPicPr>
            <a:picLocks noChangeAspect="1"/>
          </p:cNvPicPr>
          <p:nvPr/>
        </p:nvPicPr>
        <p:blipFill>
          <a:blip r:embed="rId2"/>
          <a:stretch>
            <a:fillRect/>
          </a:stretch>
        </p:blipFill>
        <p:spPr>
          <a:xfrm>
            <a:off x="7243017" y="153543"/>
            <a:ext cx="3036071" cy="579170"/>
          </a:xfrm>
          <a:prstGeom prst="rect">
            <a:avLst/>
          </a:prstGeom>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1" name="文本框 34"/>
          <p:cNvSpPr txBox="1"/>
          <p:nvPr/>
        </p:nvSpPr>
        <p:spPr>
          <a:xfrm>
            <a:off x="792480" y="1273810"/>
            <a:ext cx="10955655" cy="2999740"/>
          </a:xfrm>
          <a:prstGeom prst="rect">
            <a:avLst/>
          </a:prstGeom>
          <a:noFill/>
        </p:spPr>
        <p:txBody>
          <a:bodyPr wrap="square" rtlCol="0">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defRPr/>
            </a:pPr>
            <a:r>
              <a:rPr kumimoji="0" lang="zh-CN" altLang="en-US" sz="18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数据体量大，维度全。任何个人企业上网通话数据均通过联通运营商，联通运营商的数据能够更全面立体的描述用户行为。</a:t>
            </a:r>
            <a:endParaRPr kumimoji="0" lang="zh-CN" altLang="en-US" sz="18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defRPr/>
            </a:pPr>
            <a:r>
              <a:rPr kumimoji="0" lang="zh-CN" altLang="en-US" sz="18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数据真实可靠，准确性高。以实名制用户号码为唯一的</a:t>
            </a:r>
            <a:r>
              <a:rPr kumimoji="0" lang="en-US" altLang="zh-CN" sz="18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ID</a:t>
            </a:r>
            <a:r>
              <a:rPr kumimoji="0" lang="zh-CN" altLang="en-US" sz="18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来整合各类数据，将脱敏数据进行匿名统计分析后应用在人口行为画像上，能够反映用户的多维行为特征，具有足够丰富的样本特征代表性。</a:t>
            </a:r>
            <a:endParaRPr kumimoji="0" lang="zh-CN" altLang="en-US" sz="18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defRPr/>
            </a:pPr>
            <a:r>
              <a:rPr lang="zh-CN" altLang="en-US" sz="1800" dirty="0" smtClean="0">
                <a:solidFill>
                  <a:srgbClr val="000000">
                    <a:lumMod val="75000"/>
                    <a:lumOff val="25000"/>
                  </a:srgbClr>
                </a:solidFill>
                <a:latin typeface="微软雅黑" panose="020B0503020204020204" pitchFamily="34" charset="-122"/>
                <a:ea typeface="微软雅黑" panose="020B0503020204020204" pitchFamily="34" charset="-122"/>
              </a:rPr>
              <a:t>数据完整。联通运营商大数据是全生命周期的数据，其数据具有良好的连续性和可追溯性，保证了数据的完整性。</a:t>
            </a:r>
            <a:endParaRPr lang="zh-CN" altLang="en-US" sz="1800" dirty="0" smtClean="0">
              <a:solidFill>
                <a:srgbClr val="000000">
                  <a:lumMod val="75000"/>
                  <a:lumOff val="25000"/>
                </a:srgbClr>
              </a:solidFill>
              <a:latin typeface="微软雅黑" panose="020B0503020204020204" pitchFamily="34" charset="-122"/>
              <a:ea typeface="微软雅黑" panose="020B0503020204020204" pitchFamily="34" charset="-122"/>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defRPr/>
            </a:pPr>
            <a:r>
              <a:rPr lang="zh-CN" altLang="en-US" sz="1800" dirty="0" smtClean="0">
                <a:solidFill>
                  <a:srgbClr val="000000">
                    <a:lumMod val="75000"/>
                    <a:lumOff val="25000"/>
                  </a:srgbClr>
                </a:solidFill>
                <a:latin typeface="微软雅黑" panose="020B0503020204020204" pitchFamily="34" charset="-122"/>
                <a:ea typeface="微软雅黑" panose="020B0503020204020204" pitchFamily="34" charset="-122"/>
              </a:rPr>
              <a:t>多方合作，数据维度更加全面完整。</a:t>
            </a:r>
            <a:endParaRPr lang="zh-CN" altLang="en-US" sz="1800" dirty="0" smtClean="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2040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618236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环路工作日与周末交通流量分布</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963930" y="978535"/>
            <a:ext cx="9902825" cy="460375"/>
          </a:xfrm>
          <a:prstGeom prst="rect">
            <a:avLst/>
          </a:prstGeom>
          <a:noFill/>
        </p:spPr>
        <p:txBody>
          <a:bodyPr wrap="square" rtlCol="0">
            <a:spAutoFit/>
          </a:bodyPr>
          <a:lstStyle/>
          <a:p>
            <a:pPr algn="l" latinLnBrk="0">
              <a:lnSpc>
                <a:spcPct val="150000"/>
              </a:lnSpc>
            </a:pPr>
            <a:r>
              <a:rPr lang="zh-CN" altLang="en-US" sz="1600" dirty="0" smtClean="0">
                <a:latin typeface="微软雅黑" panose="020B0503020204020204" pitchFamily="34" charset="-122"/>
                <a:ea typeface="微软雅黑" panose="020B0503020204020204" pitchFamily="34" charset="-122"/>
              </a:rPr>
              <a:t>早上</a:t>
            </a:r>
            <a:r>
              <a:rPr lang="en-US" altLang="zh-CN" sz="1600" dirty="0" smtClean="0">
                <a:latin typeface="微软雅黑" panose="020B0503020204020204" pitchFamily="34" charset="-122"/>
                <a:ea typeface="微软雅黑" panose="020B0503020204020204" pitchFamily="34" charset="-122"/>
              </a:rPr>
              <a:t>7</a:t>
            </a:r>
            <a:r>
              <a:rPr lang="zh-CN" altLang="en-US" sz="1600" dirty="0" smtClean="0">
                <a:latin typeface="微软雅黑" panose="020B0503020204020204" pitchFamily="34" charset="-122"/>
                <a:ea typeface="微软雅黑" panose="020B0503020204020204" pitchFamily="34" charset="-122"/>
              </a:rPr>
              <a:t>点</a:t>
            </a:r>
            <a:r>
              <a:rPr lang="en-US" altLang="zh-CN" sz="1600" dirty="0" smtClean="0">
                <a:latin typeface="微软雅黑" panose="020B0503020204020204" pitchFamily="34" charset="-122"/>
                <a:ea typeface="微软雅黑" panose="020B0503020204020204" pitchFamily="34" charset="-122"/>
              </a:rPr>
              <a:t>-9</a:t>
            </a:r>
            <a:r>
              <a:rPr lang="zh-CN" altLang="en-US" sz="1600" dirty="0" smtClean="0">
                <a:latin typeface="微软雅黑" panose="020B0503020204020204" pitchFamily="34" charset="-122"/>
                <a:ea typeface="微软雅黑" panose="020B0503020204020204" pitchFamily="34" charset="-122"/>
              </a:rPr>
              <a:t>点和晚上</a:t>
            </a:r>
            <a:r>
              <a:rPr lang="en-US" altLang="zh-CN" sz="1600" dirty="0" smtClean="0">
                <a:latin typeface="微软雅黑" panose="020B0503020204020204" pitchFamily="34" charset="-122"/>
                <a:ea typeface="微软雅黑" panose="020B0503020204020204" pitchFamily="34" charset="-122"/>
              </a:rPr>
              <a:t>17</a:t>
            </a:r>
            <a:r>
              <a:rPr lang="zh-CN" altLang="en-US" sz="1600" dirty="0" smtClean="0">
                <a:latin typeface="微软雅黑" panose="020B0503020204020204" pitchFamily="34" charset="-122"/>
                <a:ea typeface="微软雅黑" panose="020B0503020204020204" pitchFamily="34" charset="-122"/>
              </a:rPr>
              <a:t>点</a:t>
            </a:r>
            <a:r>
              <a:rPr lang="en-US" altLang="zh-CN" sz="1600" dirty="0" smtClean="0">
                <a:latin typeface="微软雅黑" panose="020B0503020204020204" pitchFamily="34" charset="-122"/>
                <a:ea typeface="微软雅黑" panose="020B0503020204020204" pitchFamily="34" charset="-122"/>
              </a:rPr>
              <a:t>-19</a:t>
            </a:r>
            <a:r>
              <a:rPr lang="zh-CN" altLang="en-US" sz="1600" dirty="0" smtClean="0">
                <a:latin typeface="微软雅黑" panose="020B0503020204020204" pitchFamily="34" charset="-122"/>
                <a:ea typeface="微软雅黑" panose="020B0503020204020204" pitchFamily="34" charset="-122"/>
              </a:rPr>
              <a:t>点是两个出行高峰时段，右图为工作日和周末时钟展示效果图。</a:t>
            </a:r>
            <a:endParaRPr lang="zh-CN" altLang="en-US" sz="1600" dirty="0">
              <a:solidFill>
                <a:srgbClr val="FF0000"/>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5"/>
          <a:stretch>
            <a:fillRect/>
          </a:stretch>
        </p:blipFill>
        <p:spPr>
          <a:xfrm>
            <a:off x="7230317" y="153543"/>
            <a:ext cx="3036071" cy="579170"/>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7" name="图表 6"/>
          <p:cNvGraphicFramePr/>
          <p:nvPr/>
        </p:nvGraphicFramePr>
        <p:xfrm>
          <a:off x="875665" y="1635760"/>
          <a:ext cx="6442710" cy="234696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8" name="图表 7"/>
          <p:cNvGraphicFramePr/>
          <p:nvPr/>
        </p:nvGraphicFramePr>
        <p:xfrm>
          <a:off x="963295" y="4107815"/>
          <a:ext cx="6266815" cy="2346960"/>
        </p:xfrm>
        <a:graphic>
          <a:graphicData uri="http://schemas.openxmlformats.org/drawingml/2006/chart">
            <c:chart xmlns:c="http://schemas.openxmlformats.org/drawingml/2006/chart" xmlns:r="http://schemas.openxmlformats.org/officeDocument/2006/relationships" r:id="rId2"/>
          </a:graphicData>
        </a:graphic>
      </p:graphicFrame>
      <p:pic>
        <p:nvPicPr>
          <p:cNvPr id="5" name="图片 4"/>
          <p:cNvPicPr>
            <a:picLocks noChangeAspect="1"/>
          </p:cNvPicPr>
          <p:nvPr/>
        </p:nvPicPr>
        <p:blipFill>
          <a:blip r:embed="rId7"/>
          <a:srcRect l="4784" r="3950"/>
          <a:stretch>
            <a:fillRect/>
          </a:stretch>
        </p:blipFill>
        <p:spPr>
          <a:xfrm>
            <a:off x="8342630" y="1529715"/>
            <a:ext cx="2601595" cy="2250440"/>
          </a:xfrm>
          <a:prstGeom prst="rect">
            <a:avLst/>
          </a:prstGeom>
        </p:spPr>
      </p:pic>
      <p:pic>
        <p:nvPicPr>
          <p:cNvPr id="6" name="图片 5"/>
          <p:cNvPicPr>
            <a:picLocks noChangeAspect="1"/>
          </p:cNvPicPr>
          <p:nvPr/>
        </p:nvPicPr>
        <p:blipFill>
          <a:blip r:embed="rId8"/>
          <a:stretch>
            <a:fillRect/>
          </a:stretch>
        </p:blipFill>
        <p:spPr>
          <a:xfrm>
            <a:off x="8342630" y="4089400"/>
            <a:ext cx="2601595" cy="23653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66936"/>
            <a:ext cx="5745986"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中环路</a:t>
            </a:r>
            <a:r>
              <a:rPr sz="2800" b="1" dirty="0" err="1" smtClean="0">
                <a:solidFill>
                  <a:srgbClr val="FF0000"/>
                </a:solidFill>
                <a:latin typeface="微软雅黑" panose="020B0503020204020204" pitchFamily="34" charset="-122"/>
                <a:ea typeface="微软雅黑" panose="020B0503020204020204" pitchFamily="34" charset="-122"/>
                <a:cs typeface="+mn-ea"/>
                <a:sym typeface="+mn-lt"/>
              </a:rPr>
              <a:t>工作日</a:t>
            </a:r>
            <a:r>
              <a:rPr sz="2800" b="1" dirty="0">
                <a:solidFill>
                  <a:srgbClr val="FF0000"/>
                </a:solidFill>
                <a:latin typeface="微软雅黑" panose="020B0503020204020204" pitchFamily="34" charset="-122"/>
                <a:ea typeface="微软雅黑" panose="020B0503020204020204" pitchFamily="34" charset="-122"/>
                <a:cs typeface="+mn-ea"/>
                <a:sym typeface="+mn-lt"/>
              </a:rPr>
              <a:t>/</a:t>
            </a:r>
            <a:r>
              <a:rPr sz="2800" b="1" dirty="0" err="1" smtClean="0">
                <a:solidFill>
                  <a:srgbClr val="FF0000"/>
                </a:solidFill>
                <a:latin typeface="微软雅黑" panose="020B0503020204020204" pitchFamily="34" charset="-122"/>
                <a:ea typeface="微软雅黑" panose="020B0503020204020204" pitchFamily="34" charset="-122"/>
                <a:cs typeface="+mn-ea"/>
                <a:sym typeface="+mn-lt"/>
              </a:rPr>
              <a:t>周末</a:t>
            </a: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拥堵</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指数</a:t>
            </a:r>
            <a:r>
              <a:rPr sz="2800" b="1" dirty="0" smtClean="0">
                <a:solidFill>
                  <a:srgbClr val="FF0000"/>
                </a:solidFill>
                <a:latin typeface="微软雅黑" panose="020B0503020204020204" pitchFamily="34" charset="-122"/>
                <a:ea typeface="微软雅黑" panose="020B0503020204020204" pitchFamily="34" charset="-122"/>
                <a:cs typeface="+mn-ea"/>
                <a:sym typeface="+mn-lt"/>
              </a:rPr>
              <a:t>对比</a:t>
            </a:r>
            <a:endParaRPr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1029335" y="1087755"/>
            <a:ext cx="9710420" cy="368300"/>
          </a:xfrm>
          <a:prstGeom prst="rect">
            <a:avLst/>
          </a:prstGeom>
          <a:noFill/>
        </p:spPr>
        <p:txBody>
          <a:bodyPr wrap="square" rtlCol="0">
            <a:spAutoFit/>
          </a:bodyPr>
          <a:lstStyle/>
          <a:p>
            <a:pPr algn="l"/>
            <a:r>
              <a:rPr sz="1800" dirty="0">
                <a:latin typeface="微软雅黑" panose="020B0503020204020204" pitchFamily="34" charset="-122"/>
                <a:ea typeface="微软雅黑" panose="020B0503020204020204" pitchFamily="34" charset="-122"/>
              </a:rPr>
              <a:t>对</a:t>
            </a:r>
            <a:r>
              <a:rPr lang="en-US" sz="1800" dirty="0">
                <a:latin typeface="微软雅黑" panose="020B0503020204020204" pitchFamily="34" charset="-122"/>
                <a:ea typeface="微软雅黑" panose="020B0503020204020204" pitchFamily="34" charset="-122"/>
              </a:rPr>
              <a:t>2017</a:t>
            </a:r>
            <a:r>
              <a:rPr lang="zh-CN" altLang="en-US" sz="1800" dirty="0">
                <a:latin typeface="微软雅黑" panose="020B0503020204020204" pitchFamily="34" charset="-122"/>
                <a:ea typeface="微软雅黑" panose="020B0503020204020204" pitchFamily="34" charset="-122"/>
              </a:rPr>
              <a:t>年</a:t>
            </a:r>
            <a:r>
              <a:rPr sz="1800" dirty="0" err="1" smtClean="0">
                <a:latin typeface="微软雅黑" panose="020B0503020204020204" pitchFamily="34" charset="-122"/>
                <a:ea typeface="微软雅黑" panose="020B0503020204020204" pitchFamily="34" charset="-122"/>
              </a:rPr>
              <a:t>工作日和周末全天</a:t>
            </a:r>
            <a:r>
              <a:rPr lang="zh-CN" altLang="en-US" dirty="0">
                <a:latin typeface="微软雅黑" panose="020B0503020204020204" pitchFamily="34" charset="-122"/>
                <a:ea typeface="微软雅黑" panose="020B0503020204020204" pitchFamily="34" charset="-122"/>
              </a:rPr>
              <a:t>拥堵</a:t>
            </a:r>
            <a:r>
              <a:rPr sz="1800" dirty="0" err="1" smtClean="0">
                <a:latin typeface="微软雅黑" panose="020B0503020204020204" pitchFamily="34" charset="-122"/>
                <a:ea typeface="微软雅黑" panose="020B0503020204020204" pitchFamily="34" charset="-122"/>
              </a:rPr>
              <a:t>指数进行了对比</a:t>
            </a:r>
            <a:r>
              <a:rPr sz="1800" dirty="0">
                <a:latin typeface="微软雅黑" panose="020B0503020204020204" pitchFamily="34" charset="-122"/>
                <a:ea typeface="微软雅黑" panose="020B0503020204020204" pitchFamily="34" charset="-122"/>
              </a:rPr>
              <a:t>，</a:t>
            </a:r>
            <a:r>
              <a:rPr lang="zh-CN" sz="1800" dirty="0">
                <a:latin typeface="微软雅黑" panose="020B0503020204020204" pitchFamily="34" charset="-122"/>
                <a:ea typeface="微软雅黑" panose="020B0503020204020204" pitchFamily="34" charset="-122"/>
              </a:rPr>
              <a:t>整年</a:t>
            </a:r>
            <a:r>
              <a:rPr sz="1800" dirty="0" smtClean="0">
                <a:latin typeface="微软雅黑" panose="020B0503020204020204" pitchFamily="34" charset="-122"/>
                <a:ea typeface="微软雅黑" panose="020B0503020204020204" pitchFamily="34" charset="-122"/>
              </a:rPr>
              <a:t>工作日全天</a:t>
            </a:r>
            <a:r>
              <a:rPr lang="zh-CN" altLang="en-US" sz="1800" dirty="0" smtClean="0">
                <a:latin typeface="微软雅黑" panose="020B0503020204020204" pitchFamily="34" charset="-122"/>
                <a:ea typeface="微软雅黑" panose="020B0503020204020204" pitchFamily="34" charset="-122"/>
              </a:rPr>
              <a:t>畅行</a:t>
            </a:r>
            <a:r>
              <a:rPr sz="1800" dirty="0" smtClean="0">
                <a:latin typeface="微软雅黑" panose="020B0503020204020204" pitchFamily="34" charset="-122"/>
                <a:ea typeface="微软雅黑" panose="020B0503020204020204" pitchFamily="34" charset="-122"/>
              </a:rPr>
              <a:t>指数</a:t>
            </a:r>
            <a:r>
              <a:rPr lang="zh-CN" sz="1800" dirty="0">
                <a:latin typeface="微软雅黑" panose="020B0503020204020204" pitchFamily="34" charset="-122"/>
                <a:ea typeface="微软雅黑" panose="020B0503020204020204" pitchFamily="34" charset="-122"/>
              </a:rPr>
              <a:t>均</a:t>
            </a:r>
            <a:r>
              <a:rPr sz="1800" dirty="0">
                <a:latin typeface="微软雅黑" panose="020B0503020204020204" pitchFamily="34" charset="-122"/>
                <a:ea typeface="微软雅黑" panose="020B0503020204020204" pitchFamily="34" charset="-122"/>
              </a:rPr>
              <a:t>高于周末</a:t>
            </a:r>
            <a:r>
              <a:rPr lang="zh-CN" altLang="en-US" sz="1800" dirty="0" smtClean="0">
                <a:latin typeface="微软雅黑" panose="020B0503020204020204" pitchFamily="34" charset="-122"/>
                <a:ea typeface="微软雅黑" panose="020B0503020204020204" pitchFamily="34" charset="-122"/>
              </a:rPr>
              <a:t>。</a:t>
            </a:r>
            <a:endParaRPr lang="zh-CN" altLang="en-US" sz="1800" dirty="0" smtClean="0">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4"/>
          <a:stretch>
            <a:fillRect/>
          </a:stretch>
        </p:blipFill>
        <p:spPr>
          <a:xfrm>
            <a:off x="7230317" y="153543"/>
            <a:ext cx="3036071" cy="579170"/>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graphicFrame>
        <p:nvGraphicFramePr>
          <p:cNvPr id="6" name="图表 5"/>
          <p:cNvGraphicFramePr/>
          <p:nvPr/>
        </p:nvGraphicFramePr>
        <p:xfrm>
          <a:off x="1221105" y="1903095"/>
          <a:ext cx="9518650" cy="4486275"/>
        </p:xfrm>
        <a:graphic>
          <a:graphicData uri="http://schemas.openxmlformats.org/drawingml/2006/chart">
            <c:chart xmlns:c="http://schemas.openxmlformats.org/drawingml/2006/chart" xmlns:r="http://schemas.openxmlformats.org/officeDocument/2006/relationships" r:id="rId1"/>
          </a:graphicData>
        </a:graphic>
      </p:graphicFrame>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4" y="278130"/>
            <a:ext cx="7106286"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a:t>
            </a:r>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14</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座立交桥日均交通流量</a:t>
            </a:r>
            <a:endParaRPr lang="en-US" sz="2800" b="1" dirty="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6094" y="1316659"/>
            <a:ext cx="4593913" cy="4927550"/>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9" name="图表 8"/>
          <p:cNvGraphicFramePr/>
          <p:nvPr/>
        </p:nvGraphicFramePr>
        <p:xfrm>
          <a:off x="711835" y="1546860"/>
          <a:ext cx="5855335" cy="446595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78992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4" y="279400"/>
            <a:ext cx="6967877"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a:t>
            </a:r>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14</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座立交日均双向交通流量分布</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5"/>
          <a:stretch>
            <a:fillRect/>
          </a:stretch>
        </p:blipFill>
        <p:spPr>
          <a:xfrm>
            <a:off x="7230317" y="153543"/>
            <a:ext cx="3036071" cy="579170"/>
          </a:xfrm>
          <a:prstGeom prst="rect">
            <a:avLst/>
          </a:prstGeom>
        </p:spPr>
      </p:pic>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10" name="图表 9"/>
          <p:cNvGraphicFramePr/>
          <p:nvPr/>
        </p:nvGraphicFramePr>
        <p:xfrm>
          <a:off x="594360" y="1565910"/>
          <a:ext cx="6304280" cy="433514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 name="图表 14"/>
          <p:cNvGraphicFramePr/>
          <p:nvPr/>
        </p:nvGraphicFramePr>
        <p:xfrm>
          <a:off x="7390130" y="1565275"/>
          <a:ext cx="4045585" cy="4256405"/>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4" y="240665"/>
            <a:ext cx="7106286"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环路各匝道日均交通流量排行</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3" name="图表 2"/>
          <p:cNvGraphicFramePr/>
          <p:nvPr/>
        </p:nvGraphicFramePr>
        <p:xfrm>
          <a:off x="735965" y="1439545"/>
          <a:ext cx="6416040" cy="463486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图表 4"/>
          <p:cNvGraphicFramePr/>
          <p:nvPr/>
        </p:nvGraphicFramePr>
        <p:xfrm>
          <a:off x="7698740" y="1439545"/>
          <a:ext cx="3504565" cy="3814445"/>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938403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中环路开通前后十二条主干道工作日日均交通流量</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3" name="表格 2"/>
          <p:cNvGraphicFramePr/>
          <p:nvPr/>
        </p:nvGraphicFramePr>
        <p:xfrm>
          <a:off x="6180455" y="1423670"/>
          <a:ext cx="5440045" cy="4572000"/>
        </p:xfrm>
        <a:graphic>
          <a:graphicData uri="http://schemas.openxmlformats.org/drawingml/2006/table">
            <a:tbl>
              <a:tblPr firstRow="1" bandRow="1">
                <a:tableStyleId>{5C22544A-7EE6-4342-B048-85BDC9FD1C3A}</a:tableStyleId>
              </a:tblPr>
              <a:tblGrid>
                <a:gridCol w="1359535"/>
                <a:gridCol w="1353820"/>
                <a:gridCol w="1357630"/>
                <a:gridCol w="1369060"/>
              </a:tblGrid>
              <a:tr h="381000">
                <a:tc>
                  <a:txBody>
                    <a:bodyPr/>
                    <a:lstStyle/>
                    <a:p>
                      <a:pPr algn="ctr">
                        <a:buNone/>
                      </a:pPr>
                      <a:r>
                        <a:rPr lang="zh-CN" altLang="en-US" sz="1800">
                          <a:latin typeface="微软雅黑" panose="020B0503020204020204" pitchFamily="34" charset="-122"/>
                          <a:ea typeface="微软雅黑" panose="020B0503020204020204" pitchFamily="34" charset="-122"/>
                        </a:rPr>
                        <a:t>道路名称</a:t>
                      </a:r>
                      <a:endParaRPr lang="zh-CN" altLang="en-US" sz="1800">
                        <a:latin typeface="微软雅黑" panose="020B0503020204020204" pitchFamily="34" charset="-122"/>
                        <a:ea typeface="微软雅黑" panose="020B0503020204020204" pitchFamily="34" charset="-122"/>
                      </a:endParaRPr>
                    </a:p>
                  </a:txBody>
                  <a:tcPr/>
                </a:tc>
                <a:tc>
                  <a:txBody>
                    <a:bodyPr/>
                    <a:lstStyle/>
                    <a:p>
                      <a:pPr algn="ctr">
                        <a:buNone/>
                      </a:pPr>
                      <a:r>
                        <a:rPr lang="zh-CN" altLang="en-US" sz="1800">
                          <a:latin typeface="微软雅黑" panose="020B0503020204020204" pitchFamily="34" charset="-122"/>
                          <a:ea typeface="微软雅黑" panose="020B0503020204020204" pitchFamily="34" charset="-122"/>
                        </a:rPr>
                        <a:t>开通前</a:t>
                      </a:r>
                      <a:endParaRPr lang="zh-CN" altLang="en-US" sz="1800">
                        <a:latin typeface="微软雅黑" panose="020B0503020204020204" pitchFamily="34" charset="-122"/>
                        <a:ea typeface="微软雅黑" panose="020B0503020204020204" pitchFamily="34" charset="-122"/>
                      </a:endParaRPr>
                    </a:p>
                  </a:txBody>
                  <a:tcPr/>
                </a:tc>
                <a:tc>
                  <a:txBody>
                    <a:bodyPr/>
                    <a:lstStyle/>
                    <a:p>
                      <a:pPr algn="ctr">
                        <a:buNone/>
                      </a:pPr>
                      <a:r>
                        <a:rPr lang="zh-CN" altLang="en-US" sz="1800">
                          <a:latin typeface="微软雅黑" panose="020B0503020204020204" pitchFamily="34" charset="-122"/>
                          <a:ea typeface="微软雅黑" panose="020B0503020204020204" pitchFamily="34" charset="-122"/>
                        </a:rPr>
                        <a:t>开通后</a:t>
                      </a:r>
                      <a:endParaRPr lang="zh-CN" altLang="en-US" sz="1800">
                        <a:latin typeface="微软雅黑" panose="020B0503020204020204" pitchFamily="34" charset="-122"/>
                        <a:ea typeface="微软雅黑" panose="020B0503020204020204" pitchFamily="34" charset="-122"/>
                      </a:endParaRPr>
                    </a:p>
                  </a:txBody>
                  <a:tcPr/>
                </a:tc>
                <a:tc>
                  <a:txBody>
                    <a:bodyPr/>
                    <a:lstStyle/>
                    <a:p>
                      <a:pPr algn="ctr">
                        <a:buNone/>
                      </a:pPr>
                      <a:r>
                        <a:rPr lang="zh-CN" altLang="en-US" sz="1800">
                          <a:latin typeface="微软雅黑" panose="020B0503020204020204" pitchFamily="34" charset="-122"/>
                          <a:ea typeface="微软雅黑" panose="020B0503020204020204" pitchFamily="34" charset="-122"/>
                        </a:rPr>
                        <a:t>增长比</a:t>
                      </a:r>
                      <a:endParaRPr lang="zh-CN" altLang="en-US" sz="1800">
                        <a:latin typeface="微软雅黑" panose="020B0503020204020204" pitchFamily="34" charset="-122"/>
                        <a:ea typeface="微软雅黑" panose="020B0503020204020204" pitchFamily="34" charset="-122"/>
                      </a:endParaRPr>
                    </a:p>
                  </a:txBody>
                  <a:tcP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东山路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7812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10246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31%</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北京东路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29639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27306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东出口高速</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18820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25054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33%</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花溪大道</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71453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67627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市北路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4755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8270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74%</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黔灵山路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20544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30211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47%</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三桥南路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4804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5377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12%</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沙冲路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15010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15403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嘉润路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5789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6235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机场路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34050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27001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-21%</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水东路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1421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4352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206%</a:t>
                      </a:r>
                      <a:endParaRPr lang="en-US" altLang="zh-CN" sz="1400">
                        <a:latin typeface="微软雅黑" panose="020B0503020204020204" pitchFamily="34" charset="-122"/>
                        <a:ea typeface="微软雅黑" panose="020B0503020204020204" pitchFamily="34" charset="-122"/>
                      </a:endParaRPr>
                    </a:p>
                  </a:txBody>
                  <a:tcPr anchor="ctr"/>
                </a:tc>
              </a:tr>
            </a:tbl>
          </a:graphicData>
        </a:graphic>
      </p:graphicFrame>
      <p:graphicFrame>
        <p:nvGraphicFramePr>
          <p:cNvPr id="12" name="图表 11"/>
          <p:cNvGraphicFramePr/>
          <p:nvPr/>
        </p:nvGraphicFramePr>
        <p:xfrm>
          <a:off x="322580" y="1423670"/>
          <a:ext cx="5257800" cy="45720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775335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中环路开通前后十二条主干道周末日均交通流量</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3" name="表格 2"/>
          <p:cNvGraphicFramePr/>
          <p:nvPr/>
        </p:nvGraphicFramePr>
        <p:xfrm>
          <a:off x="6139180" y="1439545"/>
          <a:ext cx="5527675" cy="4572000"/>
        </p:xfrm>
        <a:graphic>
          <a:graphicData uri="http://schemas.openxmlformats.org/drawingml/2006/table">
            <a:tbl>
              <a:tblPr firstRow="1" bandRow="1">
                <a:tableStyleId>{5C22544A-7EE6-4342-B048-85BDC9FD1C3A}</a:tableStyleId>
              </a:tblPr>
              <a:tblGrid>
                <a:gridCol w="1382395"/>
                <a:gridCol w="1375410"/>
                <a:gridCol w="1388110"/>
                <a:gridCol w="1381760"/>
              </a:tblGrid>
              <a:tr h="381000">
                <a:tc>
                  <a:txBody>
                    <a:bodyPr/>
                    <a:lstStyle/>
                    <a:p>
                      <a:pPr algn="ctr">
                        <a:buNone/>
                      </a:pPr>
                      <a:r>
                        <a:rPr lang="zh-CN" altLang="en-US">
                          <a:latin typeface="微软雅黑" panose="020B0503020204020204" pitchFamily="34" charset="-122"/>
                          <a:ea typeface="微软雅黑" panose="020B0503020204020204" pitchFamily="34" charset="-122"/>
                        </a:rPr>
                        <a:t>道路名称</a:t>
                      </a: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a:latin typeface="微软雅黑" panose="020B0503020204020204" pitchFamily="34" charset="-122"/>
                          <a:ea typeface="微软雅黑" panose="020B0503020204020204" pitchFamily="34" charset="-122"/>
                        </a:rPr>
                        <a:t>开通前</a:t>
                      </a: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a:latin typeface="微软雅黑" panose="020B0503020204020204" pitchFamily="34" charset="-122"/>
                          <a:ea typeface="微软雅黑" panose="020B0503020204020204" pitchFamily="34" charset="-122"/>
                        </a:rPr>
                        <a:t>开通后</a:t>
                      </a: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a:latin typeface="微软雅黑" panose="020B0503020204020204" pitchFamily="34" charset="-122"/>
                          <a:ea typeface="微软雅黑" panose="020B0503020204020204" pitchFamily="34" charset="-122"/>
                        </a:rPr>
                        <a:t>增长比</a:t>
                      </a:r>
                      <a:endParaRPr lang="zh-CN" altLang="en-US">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东山路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7208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9482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32%</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北京东路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28881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26149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-9%</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东出口高速</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17027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22529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32%</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花溪大道</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74170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68040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市北路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4019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7350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83%</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黔灵山路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18165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26170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44%</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三桥南路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4415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5002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13%</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沙冲路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14729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14482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嘉润路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5326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5622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6%</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机场路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32894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25771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-22%</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水东路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1459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4463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206%</a:t>
                      </a:r>
                      <a:endParaRPr lang="en-US" altLang="zh-CN" sz="1400">
                        <a:latin typeface="微软雅黑" panose="020B0503020204020204" pitchFamily="34" charset="-122"/>
                        <a:ea typeface="微软雅黑" panose="020B0503020204020204" pitchFamily="34" charset="-122"/>
                      </a:endParaRPr>
                    </a:p>
                  </a:txBody>
                  <a:tcPr anchor="ctr"/>
                </a:tc>
              </a:tr>
            </a:tbl>
          </a:graphicData>
        </a:graphic>
      </p:graphicFrame>
      <p:graphicFrame>
        <p:nvGraphicFramePr>
          <p:cNvPr id="4" name="图表 3"/>
          <p:cNvGraphicFramePr/>
          <p:nvPr/>
        </p:nvGraphicFramePr>
        <p:xfrm>
          <a:off x="739140" y="1439545"/>
          <a:ext cx="5257165" cy="467868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718883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十二条主干道工作日高峰时段交通流量对比</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4" name="表格 3"/>
          <p:cNvGraphicFramePr/>
          <p:nvPr/>
        </p:nvGraphicFramePr>
        <p:xfrm>
          <a:off x="911225" y="1297305"/>
          <a:ext cx="10252710" cy="4450080"/>
        </p:xfrm>
        <a:graphic>
          <a:graphicData uri="http://schemas.openxmlformats.org/drawingml/2006/table">
            <a:tbl>
              <a:tblPr firstRow="1" bandRow="1">
                <a:tableStyleId>{5C22544A-7EE6-4342-B048-85BDC9FD1C3A}</a:tableStyleId>
              </a:tblPr>
              <a:tblGrid>
                <a:gridCol w="1197610"/>
                <a:gridCol w="1592580"/>
                <a:gridCol w="1598295"/>
                <a:gridCol w="1193165"/>
                <a:gridCol w="1557020"/>
                <a:gridCol w="1740535"/>
                <a:gridCol w="1373505"/>
              </a:tblGrid>
              <a:tr h="640080">
                <a:tc>
                  <a:txBody>
                    <a:bodyPr/>
                    <a:lstStyle/>
                    <a:p>
                      <a:pPr algn="ctr">
                        <a:buNone/>
                      </a:pPr>
                      <a:r>
                        <a:rPr lang="zh-CN" altLang="en-US">
                          <a:latin typeface="微软雅黑" panose="020B0503020204020204" pitchFamily="34" charset="-122"/>
                          <a:ea typeface="微软雅黑" panose="020B0503020204020204" pitchFamily="34" charset="-122"/>
                        </a:rPr>
                        <a:t>道路名称</a:t>
                      </a: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a:latin typeface="微软雅黑" panose="020B0503020204020204" pitchFamily="34" charset="-122"/>
                          <a:ea typeface="微软雅黑" panose="020B0503020204020204" pitchFamily="34" charset="-122"/>
                        </a:rPr>
                        <a:t>开通前早高峰流量</a:t>
                      </a: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a:latin typeface="微软雅黑" panose="020B0503020204020204" pitchFamily="34" charset="-122"/>
                          <a:ea typeface="微软雅黑" panose="020B0503020204020204" pitchFamily="34" charset="-122"/>
                        </a:rPr>
                        <a:t>开通后早高峰流量</a:t>
                      </a: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a:latin typeface="微软雅黑" panose="020B0503020204020204" pitchFamily="34" charset="-122"/>
                          <a:ea typeface="微软雅黑" panose="020B0503020204020204" pitchFamily="34" charset="-122"/>
                        </a:rPr>
                        <a:t>增长率</a:t>
                      </a: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a:latin typeface="微软雅黑" panose="020B0503020204020204" pitchFamily="34" charset="-122"/>
                          <a:ea typeface="微软雅黑" panose="020B0503020204020204" pitchFamily="34" charset="-122"/>
                        </a:rPr>
                        <a:t>开通前晚高峰流量</a:t>
                      </a: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a:latin typeface="微软雅黑" panose="020B0503020204020204" pitchFamily="34" charset="-122"/>
                          <a:ea typeface="微软雅黑" panose="020B0503020204020204" pitchFamily="34" charset="-122"/>
                        </a:rPr>
                        <a:t>开通后晚高峰流量</a:t>
                      </a: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a:latin typeface="微软雅黑" panose="020B0503020204020204" pitchFamily="34" charset="-122"/>
                          <a:ea typeface="微软雅黑" panose="020B0503020204020204" pitchFamily="34" charset="-122"/>
                        </a:rPr>
                        <a:t>增长率</a:t>
                      </a:r>
                      <a:endParaRPr lang="zh-CN" altLang="en-US">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东山路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290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383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405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556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35%</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北京东路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1105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1022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1470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1376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-12%</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东出口高速</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709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949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883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1245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38%</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花溪大道</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3035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2713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3649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3667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市北路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198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369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98%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243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422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79%</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黔灵山路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882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1266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1027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1509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30%</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三桥南路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168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187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238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276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13%</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沙冲路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623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589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744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851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0%</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嘉润路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228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241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303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364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机场路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1411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1074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1614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1283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-24%</a:t>
                      </a:r>
                      <a:endParaRPr lang="en-US" altLang="zh-CN" sz="1400">
                        <a:latin typeface="微软雅黑" panose="020B0503020204020204" pitchFamily="34" charset="-122"/>
                        <a:ea typeface="微软雅黑" panose="020B0503020204020204" pitchFamily="34" charset="-122"/>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664083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十二条主干道周末高峰时段交通流量对比</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4" name="图片 13"/>
          <p:cNvPicPr>
            <a:picLocks noChangeAspect="1"/>
          </p:cNvPicPr>
          <p:nvPr/>
        </p:nvPicPr>
        <p:blipFill>
          <a:blip r:embed="rId3"/>
          <a:stretch>
            <a:fillRect/>
          </a:stretch>
        </p:blipFill>
        <p:spPr>
          <a:xfrm>
            <a:off x="7230317" y="153543"/>
            <a:ext cx="3036071" cy="579170"/>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4" name="表格 3"/>
          <p:cNvGraphicFramePr/>
          <p:nvPr/>
        </p:nvGraphicFramePr>
        <p:xfrm>
          <a:off x="893445" y="1167130"/>
          <a:ext cx="10372090" cy="4450080"/>
        </p:xfrm>
        <a:graphic>
          <a:graphicData uri="http://schemas.openxmlformats.org/drawingml/2006/table">
            <a:tbl>
              <a:tblPr firstRow="1" bandRow="1">
                <a:tableStyleId>{5C22544A-7EE6-4342-B048-85BDC9FD1C3A}</a:tableStyleId>
              </a:tblPr>
              <a:tblGrid>
                <a:gridCol w="1154430"/>
                <a:gridCol w="1613535"/>
                <a:gridCol w="1616710"/>
                <a:gridCol w="1388745"/>
                <a:gridCol w="1568450"/>
                <a:gridCol w="1590675"/>
                <a:gridCol w="1439545"/>
              </a:tblGrid>
              <a:tr h="381000">
                <a:tc>
                  <a:txBody>
                    <a:bodyPr/>
                    <a:lstStyle/>
                    <a:p>
                      <a:pPr algn="ctr">
                        <a:buNone/>
                      </a:pPr>
                      <a:r>
                        <a:rPr lang="zh-CN" altLang="en-US">
                          <a:latin typeface="微软雅黑" panose="020B0503020204020204" pitchFamily="34" charset="-122"/>
                          <a:ea typeface="微软雅黑" panose="020B0503020204020204" pitchFamily="34" charset="-122"/>
                        </a:rPr>
                        <a:t>道路名称</a:t>
                      </a: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a:latin typeface="微软雅黑" panose="020B0503020204020204" pitchFamily="34" charset="-122"/>
                          <a:ea typeface="微软雅黑" panose="020B0503020204020204" pitchFamily="34" charset="-122"/>
                        </a:rPr>
                        <a:t>开通前早高峰流量</a:t>
                      </a: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a:latin typeface="微软雅黑" panose="020B0503020204020204" pitchFamily="34" charset="-122"/>
                          <a:ea typeface="微软雅黑" panose="020B0503020204020204" pitchFamily="34" charset="-122"/>
                        </a:rPr>
                        <a:t>开通后早高峰流量</a:t>
                      </a: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a:latin typeface="微软雅黑" panose="020B0503020204020204" pitchFamily="34" charset="-122"/>
                          <a:ea typeface="微软雅黑" panose="020B0503020204020204" pitchFamily="34" charset="-122"/>
                        </a:rPr>
                        <a:t>增长率</a:t>
                      </a: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a:latin typeface="微软雅黑" panose="020B0503020204020204" pitchFamily="34" charset="-122"/>
                          <a:ea typeface="微软雅黑" panose="020B0503020204020204" pitchFamily="34" charset="-122"/>
                        </a:rPr>
                        <a:t>开通前晚高峰流量</a:t>
                      </a: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a:latin typeface="微软雅黑" panose="020B0503020204020204" pitchFamily="34" charset="-122"/>
                          <a:ea typeface="微软雅黑" panose="020B0503020204020204" pitchFamily="34" charset="-122"/>
                        </a:rPr>
                        <a:t>开通后晚高峰流量</a:t>
                      </a: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a:latin typeface="微软雅黑" panose="020B0503020204020204" pitchFamily="34" charset="-122"/>
                          <a:ea typeface="微软雅黑" panose="020B0503020204020204" pitchFamily="34" charset="-122"/>
                        </a:rPr>
                        <a:t>增长率</a:t>
                      </a:r>
                      <a:endParaRPr lang="zh-CN" altLang="en-US">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东山路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265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369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344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466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37%</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北京东路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968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939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1260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1106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-6%</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东出口高速</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581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890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730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1007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41%</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花溪大道</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3243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2882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3770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3508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0%</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市北路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164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325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194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347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74%</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黔灵山路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673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995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913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1188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47%</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三桥南路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159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185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202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229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16%</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沙冲路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616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599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753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756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嘉润路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215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229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265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286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20%</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机场路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1258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1007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1409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1066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-21%</a:t>
                      </a:r>
                      <a:endParaRPr lang="en-US" altLang="zh-CN" sz="1400">
                        <a:latin typeface="微软雅黑" panose="020B0503020204020204" pitchFamily="34" charset="-122"/>
                        <a:ea typeface="微软雅黑" panose="020B0503020204020204" pitchFamily="34" charset="-122"/>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796226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十二条主干道工作日周末高峰时段交通流量对比</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3" name="图表 2"/>
          <p:cNvGraphicFramePr/>
          <p:nvPr/>
        </p:nvGraphicFramePr>
        <p:xfrm>
          <a:off x="502285" y="1384300"/>
          <a:ext cx="5546725" cy="444119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图表 4"/>
          <p:cNvGraphicFramePr/>
          <p:nvPr/>
        </p:nvGraphicFramePr>
        <p:xfrm>
          <a:off x="6170295" y="1384935"/>
          <a:ext cx="5265420" cy="443992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5" name="矩形 4"/>
          <p:cNvSpPr/>
          <p:nvPr/>
        </p:nvSpPr>
        <p:spPr bwMode="auto">
          <a:xfrm>
            <a:off x="0" y="0"/>
            <a:ext cx="12192000" cy="6858000"/>
          </a:xfrm>
          <a:prstGeom prst="rect">
            <a:avLst/>
          </a:prstGeom>
          <a:solidFill>
            <a:schemeClr val="tx1">
              <a:alpha val="36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 name="组合 1"/>
          <p:cNvGrpSpPr/>
          <p:nvPr/>
        </p:nvGrpSpPr>
        <p:grpSpPr>
          <a:xfrm>
            <a:off x="584530" y="2122716"/>
            <a:ext cx="2866671" cy="1483090"/>
            <a:chOff x="1819275" y="1143000"/>
            <a:chExt cx="2867025" cy="1483273"/>
          </a:xfrm>
        </p:grpSpPr>
        <p:sp>
          <p:nvSpPr>
            <p:cNvPr id="3" name="矩形 2"/>
            <p:cNvSpPr/>
            <p:nvPr/>
          </p:nvSpPr>
          <p:spPr>
            <a:xfrm>
              <a:off x="1819275" y="1143000"/>
              <a:ext cx="2590800" cy="126682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7" name="矩形 16"/>
            <p:cNvSpPr/>
            <p:nvPr/>
          </p:nvSpPr>
          <p:spPr>
            <a:xfrm>
              <a:off x="2095500" y="1359448"/>
              <a:ext cx="2590800" cy="126682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6000" b="1" i="0" u="none" strike="noStrike" kern="1200" cap="none" spc="0" normalizeH="0" baseline="0" noProof="0" dirty="0">
                <a:ln>
                  <a:noFill/>
                </a:ln>
                <a:solidFill>
                  <a:srgbClr val="4EB796"/>
                </a:solidFill>
                <a:effectLst/>
                <a:uLnTx/>
                <a:uFillTx/>
                <a:latin typeface="微软雅黑" panose="020B0503020204020204" pitchFamily="34" charset="-122"/>
                <a:ea typeface="微软雅黑" panose="020B0503020204020204" pitchFamily="34" charset="-122"/>
                <a:cs typeface="+mn-cs"/>
              </a:endParaRPr>
            </a:p>
          </p:txBody>
        </p:sp>
      </p:grpSp>
      <p:sp>
        <p:nvSpPr>
          <p:cNvPr id="19" name="文本框 18"/>
          <p:cNvSpPr txBox="1"/>
          <p:nvPr/>
        </p:nvSpPr>
        <p:spPr>
          <a:xfrm>
            <a:off x="632391" y="3782686"/>
            <a:ext cx="2770948" cy="67589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790" b="0" i="0" u="none" strike="noStrike" kern="1200" cap="none" spc="0" normalizeH="0" baseline="0" noProof="0" dirty="0">
                <a:ln>
                  <a:noFill/>
                </a:ln>
                <a:solidFill>
                  <a:srgbClr val="FFFFFF"/>
                </a:solidFill>
                <a:effectLst/>
                <a:uLnTx/>
                <a:uFillTx/>
                <a:latin typeface="Kozuka Gothic Pro M" panose="020B0700000000000000" pitchFamily="34" charset="-128"/>
                <a:ea typeface="Kozuka Gothic Pro M" panose="020B0700000000000000" pitchFamily="34" charset="-128"/>
                <a:cs typeface="+mn-cs"/>
              </a:rPr>
              <a:t>CONTENTS</a:t>
            </a:r>
            <a:endParaRPr kumimoji="0" lang="zh-CN" altLang="en-US" sz="3790" b="0" i="0" u="none" strike="noStrike" kern="1200" cap="none" spc="0" normalizeH="0" baseline="0" noProof="0" dirty="0">
              <a:ln>
                <a:noFill/>
              </a:ln>
              <a:solidFill>
                <a:srgbClr val="FFFFFF"/>
              </a:solidFill>
              <a:effectLst/>
              <a:uLnTx/>
              <a:uFillTx/>
              <a:latin typeface="Kozuka Gothic Pro M" panose="020B0700000000000000" pitchFamily="34" charset="-128"/>
              <a:ea typeface="Kozuka Gothic Pro M" panose="020B0700000000000000" pitchFamily="34" charset="-128"/>
              <a:cs typeface="+mn-cs"/>
            </a:endParaRPr>
          </a:p>
        </p:txBody>
      </p:sp>
      <p:sp>
        <p:nvSpPr>
          <p:cNvPr id="23" name="剪去单角的矩形 22"/>
          <p:cNvSpPr/>
          <p:nvPr/>
        </p:nvSpPr>
        <p:spPr>
          <a:xfrm>
            <a:off x="5774130" y="405358"/>
            <a:ext cx="4142862" cy="623315"/>
          </a:xfrm>
          <a:custGeom>
            <a:avLst/>
            <a:gdLst>
              <a:gd name="connsiteX0" fmla="*/ 0 w 4648200"/>
              <a:gd name="connsiteY0" fmla="*/ 0 h 476250"/>
              <a:gd name="connsiteX1" fmla="*/ 4568823 w 4648200"/>
              <a:gd name="connsiteY1" fmla="*/ 0 h 476250"/>
              <a:gd name="connsiteX2" fmla="*/ 4648200 w 4648200"/>
              <a:gd name="connsiteY2" fmla="*/ 79377 h 476250"/>
              <a:gd name="connsiteX3" fmla="*/ 4648200 w 4648200"/>
              <a:gd name="connsiteY3" fmla="*/ 476250 h 476250"/>
              <a:gd name="connsiteX4" fmla="*/ 0 w 4648200"/>
              <a:gd name="connsiteY4" fmla="*/ 476250 h 476250"/>
              <a:gd name="connsiteX5" fmla="*/ 0 w 4648200"/>
              <a:gd name="connsiteY5" fmla="*/ 0 h 476250"/>
              <a:gd name="connsiteX0-1" fmla="*/ 0 w 4772025"/>
              <a:gd name="connsiteY0-2" fmla="*/ 0 h 476250"/>
              <a:gd name="connsiteX1-3" fmla="*/ 4568823 w 4772025"/>
              <a:gd name="connsiteY1-4" fmla="*/ 0 h 476250"/>
              <a:gd name="connsiteX2-5" fmla="*/ 4772025 w 4772025"/>
              <a:gd name="connsiteY2-6" fmla="*/ 241302 h 476250"/>
              <a:gd name="connsiteX3-7" fmla="*/ 4648200 w 4772025"/>
              <a:gd name="connsiteY3-8" fmla="*/ 476250 h 476250"/>
              <a:gd name="connsiteX4-9" fmla="*/ 0 w 4772025"/>
              <a:gd name="connsiteY4-10" fmla="*/ 476250 h 476250"/>
              <a:gd name="connsiteX5-11" fmla="*/ 0 w 4772025"/>
              <a:gd name="connsiteY5-12" fmla="*/ 0 h 476250"/>
              <a:gd name="connsiteX0-13" fmla="*/ 0 w 4767262"/>
              <a:gd name="connsiteY0-14" fmla="*/ 0 h 476250"/>
              <a:gd name="connsiteX1-15" fmla="*/ 4568823 w 4767262"/>
              <a:gd name="connsiteY1-16" fmla="*/ 0 h 476250"/>
              <a:gd name="connsiteX2-17" fmla="*/ 4767262 w 4767262"/>
              <a:gd name="connsiteY2-18" fmla="*/ 207964 h 476250"/>
              <a:gd name="connsiteX3-19" fmla="*/ 4648200 w 4767262"/>
              <a:gd name="connsiteY3-20" fmla="*/ 476250 h 476250"/>
              <a:gd name="connsiteX4-21" fmla="*/ 0 w 4767262"/>
              <a:gd name="connsiteY4-22" fmla="*/ 476250 h 476250"/>
              <a:gd name="connsiteX5-23" fmla="*/ 0 w 4767262"/>
              <a:gd name="connsiteY5-24" fmla="*/ 0 h 476250"/>
              <a:gd name="connsiteX0-25" fmla="*/ 0 w 4872037"/>
              <a:gd name="connsiteY0-26" fmla="*/ 0 h 476250"/>
              <a:gd name="connsiteX1-27" fmla="*/ 4568823 w 4872037"/>
              <a:gd name="connsiteY1-28" fmla="*/ 0 h 476250"/>
              <a:gd name="connsiteX2-29" fmla="*/ 4872037 w 4872037"/>
              <a:gd name="connsiteY2-30" fmla="*/ 231777 h 476250"/>
              <a:gd name="connsiteX3-31" fmla="*/ 4648200 w 4872037"/>
              <a:gd name="connsiteY3-32" fmla="*/ 476250 h 476250"/>
              <a:gd name="connsiteX4-33" fmla="*/ 0 w 4872037"/>
              <a:gd name="connsiteY4-34" fmla="*/ 476250 h 476250"/>
              <a:gd name="connsiteX5-35" fmla="*/ 0 w 4872037"/>
              <a:gd name="connsiteY5-36" fmla="*/ 0 h 476250"/>
              <a:gd name="connsiteX0-37" fmla="*/ 0 w 4872037"/>
              <a:gd name="connsiteY0-38" fmla="*/ 0 h 481012"/>
              <a:gd name="connsiteX1-39" fmla="*/ 4568823 w 4872037"/>
              <a:gd name="connsiteY1-40" fmla="*/ 0 h 481012"/>
              <a:gd name="connsiteX2-41" fmla="*/ 4872037 w 4872037"/>
              <a:gd name="connsiteY2-42" fmla="*/ 231777 h 481012"/>
              <a:gd name="connsiteX3-43" fmla="*/ 4586288 w 4872037"/>
              <a:gd name="connsiteY3-44" fmla="*/ 481012 h 481012"/>
              <a:gd name="connsiteX4-45" fmla="*/ 0 w 4872037"/>
              <a:gd name="connsiteY4-46" fmla="*/ 476250 h 481012"/>
              <a:gd name="connsiteX5-47" fmla="*/ 0 w 4872037"/>
              <a:gd name="connsiteY5-48" fmla="*/ 0 h 481012"/>
              <a:gd name="connsiteX0-49" fmla="*/ 0 w 4872037"/>
              <a:gd name="connsiteY0-50" fmla="*/ 0 h 485775"/>
              <a:gd name="connsiteX1-51" fmla="*/ 4568823 w 4872037"/>
              <a:gd name="connsiteY1-52" fmla="*/ 0 h 485775"/>
              <a:gd name="connsiteX2-53" fmla="*/ 4872037 w 4872037"/>
              <a:gd name="connsiteY2-54" fmla="*/ 231777 h 485775"/>
              <a:gd name="connsiteX3-55" fmla="*/ 4581525 w 4872037"/>
              <a:gd name="connsiteY3-56" fmla="*/ 485775 h 485775"/>
              <a:gd name="connsiteX4-57" fmla="*/ 0 w 4872037"/>
              <a:gd name="connsiteY4-58" fmla="*/ 476250 h 485775"/>
              <a:gd name="connsiteX5-59" fmla="*/ 0 w 4872037"/>
              <a:gd name="connsiteY5-60" fmla="*/ 0 h 485775"/>
              <a:gd name="connsiteX0-61" fmla="*/ 0 w 4872037"/>
              <a:gd name="connsiteY0-62" fmla="*/ 0 h 490538"/>
              <a:gd name="connsiteX1-63" fmla="*/ 4568823 w 4872037"/>
              <a:gd name="connsiteY1-64" fmla="*/ 0 h 490538"/>
              <a:gd name="connsiteX2-65" fmla="*/ 4872037 w 4872037"/>
              <a:gd name="connsiteY2-66" fmla="*/ 231777 h 490538"/>
              <a:gd name="connsiteX3-67" fmla="*/ 4567237 w 4872037"/>
              <a:gd name="connsiteY3-68" fmla="*/ 490538 h 490538"/>
              <a:gd name="connsiteX4-69" fmla="*/ 0 w 4872037"/>
              <a:gd name="connsiteY4-70" fmla="*/ 476250 h 490538"/>
              <a:gd name="connsiteX5-71" fmla="*/ 0 w 4872037"/>
              <a:gd name="connsiteY5-72" fmla="*/ 0 h 490538"/>
              <a:gd name="connsiteX0-73" fmla="*/ 0 w 4876800"/>
              <a:gd name="connsiteY0-74" fmla="*/ 0 h 490538"/>
              <a:gd name="connsiteX1-75" fmla="*/ 4568823 w 4876800"/>
              <a:gd name="connsiteY1-76" fmla="*/ 0 h 490538"/>
              <a:gd name="connsiteX2-77" fmla="*/ 4876800 w 4876800"/>
              <a:gd name="connsiteY2-78" fmla="*/ 236540 h 490538"/>
              <a:gd name="connsiteX3-79" fmla="*/ 4567237 w 4876800"/>
              <a:gd name="connsiteY3-80" fmla="*/ 490538 h 490538"/>
              <a:gd name="connsiteX4-81" fmla="*/ 0 w 4876800"/>
              <a:gd name="connsiteY4-82" fmla="*/ 476250 h 490538"/>
              <a:gd name="connsiteX5-83" fmla="*/ 0 w 4876800"/>
              <a:gd name="connsiteY5-84" fmla="*/ 0 h 49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76800" h="490538">
                <a:moveTo>
                  <a:pt x="0" y="0"/>
                </a:moveTo>
                <a:lnTo>
                  <a:pt x="4568823" y="0"/>
                </a:lnTo>
                <a:lnTo>
                  <a:pt x="4876800" y="236540"/>
                </a:lnTo>
                <a:lnTo>
                  <a:pt x="4567237" y="490538"/>
                </a:lnTo>
                <a:lnTo>
                  <a:pt x="0" y="476250"/>
                </a:lnTo>
                <a:lnTo>
                  <a:pt x="0" y="0"/>
                </a:lnTo>
                <a:close/>
              </a:path>
            </a:pathLst>
          </a:cu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1" name="六边形 20"/>
          <p:cNvSpPr/>
          <p:nvPr/>
        </p:nvSpPr>
        <p:spPr>
          <a:xfrm>
            <a:off x="5089983" y="340023"/>
            <a:ext cx="874622" cy="753985"/>
          </a:xfrm>
          <a:prstGeom prst="hexagon">
            <a:avLst/>
          </a:prstGeom>
          <a:solidFill>
            <a:srgbClr val="0170C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655"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01</a:t>
            </a:r>
            <a:endParaRPr kumimoji="0" lang="zh-CN" altLang="en-US" sz="2655"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sp>
        <p:nvSpPr>
          <p:cNvPr id="46" name="矩形 45"/>
          <p:cNvSpPr/>
          <p:nvPr/>
        </p:nvSpPr>
        <p:spPr>
          <a:xfrm>
            <a:off x="6911328" y="466127"/>
            <a:ext cx="1534160" cy="500380"/>
          </a:xfrm>
          <a:prstGeom prst="rect">
            <a:avLst/>
          </a:prstGeom>
          <a:effec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2655" b="0" i="0" u="none" strike="noStrike" kern="1200" cap="none" spc="0" normalizeH="0" baseline="0" noProof="0" dirty="0" smtClean="0">
                <a:ln>
                  <a:noFill/>
                </a:ln>
                <a:solidFill>
                  <a:srgbClr val="FFFFFF"/>
                </a:solidFill>
                <a:effectLst/>
                <a:uLnTx/>
                <a:uFillTx/>
                <a:latin typeface="Franklin Gothic Medium" panose="020B0603020102020204" pitchFamily="34" charset="0"/>
                <a:ea typeface="微软雅黑" panose="020B0503020204020204" pitchFamily="34" charset="-122"/>
                <a:cs typeface="+mn-cs"/>
              </a:rPr>
              <a:t>项目简介</a:t>
            </a:r>
            <a:endParaRPr kumimoji="0" lang="zh-CN" altLang="en-US" sz="2655" b="0" i="0" u="none" strike="noStrike" kern="1200" cap="none" spc="0" normalizeH="0" baseline="0" noProof="0" dirty="0">
              <a:ln>
                <a:noFill/>
              </a:ln>
              <a:solidFill>
                <a:srgbClr val="FFFFFF"/>
              </a:solidFill>
              <a:effectLst/>
              <a:uLnTx/>
              <a:uFillTx/>
              <a:latin typeface="Franklin Gothic Medium" panose="020B0603020102020204" pitchFamily="34" charset="0"/>
              <a:ea typeface="微软雅黑" panose="020B0503020204020204" pitchFamily="34" charset="-122"/>
              <a:cs typeface="+mn-cs"/>
            </a:endParaRPr>
          </a:p>
        </p:txBody>
      </p:sp>
      <p:sp>
        <p:nvSpPr>
          <p:cNvPr id="53" name="剪去单角的矩形 22"/>
          <p:cNvSpPr/>
          <p:nvPr/>
        </p:nvSpPr>
        <p:spPr>
          <a:xfrm>
            <a:off x="5774130" y="1495968"/>
            <a:ext cx="4142862" cy="623315"/>
          </a:xfrm>
          <a:custGeom>
            <a:avLst/>
            <a:gdLst>
              <a:gd name="connsiteX0" fmla="*/ 0 w 4648200"/>
              <a:gd name="connsiteY0" fmla="*/ 0 h 476250"/>
              <a:gd name="connsiteX1" fmla="*/ 4568823 w 4648200"/>
              <a:gd name="connsiteY1" fmla="*/ 0 h 476250"/>
              <a:gd name="connsiteX2" fmla="*/ 4648200 w 4648200"/>
              <a:gd name="connsiteY2" fmla="*/ 79377 h 476250"/>
              <a:gd name="connsiteX3" fmla="*/ 4648200 w 4648200"/>
              <a:gd name="connsiteY3" fmla="*/ 476250 h 476250"/>
              <a:gd name="connsiteX4" fmla="*/ 0 w 4648200"/>
              <a:gd name="connsiteY4" fmla="*/ 476250 h 476250"/>
              <a:gd name="connsiteX5" fmla="*/ 0 w 4648200"/>
              <a:gd name="connsiteY5" fmla="*/ 0 h 476250"/>
              <a:gd name="connsiteX0-1" fmla="*/ 0 w 4772025"/>
              <a:gd name="connsiteY0-2" fmla="*/ 0 h 476250"/>
              <a:gd name="connsiteX1-3" fmla="*/ 4568823 w 4772025"/>
              <a:gd name="connsiteY1-4" fmla="*/ 0 h 476250"/>
              <a:gd name="connsiteX2-5" fmla="*/ 4772025 w 4772025"/>
              <a:gd name="connsiteY2-6" fmla="*/ 241302 h 476250"/>
              <a:gd name="connsiteX3-7" fmla="*/ 4648200 w 4772025"/>
              <a:gd name="connsiteY3-8" fmla="*/ 476250 h 476250"/>
              <a:gd name="connsiteX4-9" fmla="*/ 0 w 4772025"/>
              <a:gd name="connsiteY4-10" fmla="*/ 476250 h 476250"/>
              <a:gd name="connsiteX5-11" fmla="*/ 0 w 4772025"/>
              <a:gd name="connsiteY5-12" fmla="*/ 0 h 476250"/>
              <a:gd name="connsiteX0-13" fmla="*/ 0 w 4767262"/>
              <a:gd name="connsiteY0-14" fmla="*/ 0 h 476250"/>
              <a:gd name="connsiteX1-15" fmla="*/ 4568823 w 4767262"/>
              <a:gd name="connsiteY1-16" fmla="*/ 0 h 476250"/>
              <a:gd name="connsiteX2-17" fmla="*/ 4767262 w 4767262"/>
              <a:gd name="connsiteY2-18" fmla="*/ 207964 h 476250"/>
              <a:gd name="connsiteX3-19" fmla="*/ 4648200 w 4767262"/>
              <a:gd name="connsiteY3-20" fmla="*/ 476250 h 476250"/>
              <a:gd name="connsiteX4-21" fmla="*/ 0 w 4767262"/>
              <a:gd name="connsiteY4-22" fmla="*/ 476250 h 476250"/>
              <a:gd name="connsiteX5-23" fmla="*/ 0 w 4767262"/>
              <a:gd name="connsiteY5-24" fmla="*/ 0 h 476250"/>
              <a:gd name="connsiteX0-25" fmla="*/ 0 w 4872037"/>
              <a:gd name="connsiteY0-26" fmla="*/ 0 h 476250"/>
              <a:gd name="connsiteX1-27" fmla="*/ 4568823 w 4872037"/>
              <a:gd name="connsiteY1-28" fmla="*/ 0 h 476250"/>
              <a:gd name="connsiteX2-29" fmla="*/ 4872037 w 4872037"/>
              <a:gd name="connsiteY2-30" fmla="*/ 231777 h 476250"/>
              <a:gd name="connsiteX3-31" fmla="*/ 4648200 w 4872037"/>
              <a:gd name="connsiteY3-32" fmla="*/ 476250 h 476250"/>
              <a:gd name="connsiteX4-33" fmla="*/ 0 w 4872037"/>
              <a:gd name="connsiteY4-34" fmla="*/ 476250 h 476250"/>
              <a:gd name="connsiteX5-35" fmla="*/ 0 w 4872037"/>
              <a:gd name="connsiteY5-36" fmla="*/ 0 h 476250"/>
              <a:gd name="connsiteX0-37" fmla="*/ 0 w 4872037"/>
              <a:gd name="connsiteY0-38" fmla="*/ 0 h 481012"/>
              <a:gd name="connsiteX1-39" fmla="*/ 4568823 w 4872037"/>
              <a:gd name="connsiteY1-40" fmla="*/ 0 h 481012"/>
              <a:gd name="connsiteX2-41" fmla="*/ 4872037 w 4872037"/>
              <a:gd name="connsiteY2-42" fmla="*/ 231777 h 481012"/>
              <a:gd name="connsiteX3-43" fmla="*/ 4586288 w 4872037"/>
              <a:gd name="connsiteY3-44" fmla="*/ 481012 h 481012"/>
              <a:gd name="connsiteX4-45" fmla="*/ 0 w 4872037"/>
              <a:gd name="connsiteY4-46" fmla="*/ 476250 h 481012"/>
              <a:gd name="connsiteX5-47" fmla="*/ 0 w 4872037"/>
              <a:gd name="connsiteY5-48" fmla="*/ 0 h 481012"/>
              <a:gd name="connsiteX0-49" fmla="*/ 0 w 4872037"/>
              <a:gd name="connsiteY0-50" fmla="*/ 0 h 485775"/>
              <a:gd name="connsiteX1-51" fmla="*/ 4568823 w 4872037"/>
              <a:gd name="connsiteY1-52" fmla="*/ 0 h 485775"/>
              <a:gd name="connsiteX2-53" fmla="*/ 4872037 w 4872037"/>
              <a:gd name="connsiteY2-54" fmla="*/ 231777 h 485775"/>
              <a:gd name="connsiteX3-55" fmla="*/ 4581525 w 4872037"/>
              <a:gd name="connsiteY3-56" fmla="*/ 485775 h 485775"/>
              <a:gd name="connsiteX4-57" fmla="*/ 0 w 4872037"/>
              <a:gd name="connsiteY4-58" fmla="*/ 476250 h 485775"/>
              <a:gd name="connsiteX5-59" fmla="*/ 0 w 4872037"/>
              <a:gd name="connsiteY5-60" fmla="*/ 0 h 485775"/>
              <a:gd name="connsiteX0-61" fmla="*/ 0 w 4872037"/>
              <a:gd name="connsiteY0-62" fmla="*/ 0 h 490538"/>
              <a:gd name="connsiteX1-63" fmla="*/ 4568823 w 4872037"/>
              <a:gd name="connsiteY1-64" fmla="*/ 0 h 490538"/>
              <a:gd name="connsiteX2-65" fmla="*/ 4872037 w 4872037"/>
              <a:gd name="connsiteY2-66" fmla="*/ 231777 h 490538"/>
              <a:gd name="connsiteX3-67" fmla="*/ 4567237 w 4872037"/>
              <a:gd name="connsiteY3-68" fmla="*/ 490538 h 490538"/>
              <a:gd name="connsiteX4-69" fmla="*/ 0 w 4872037"/>
              <a:gd name="connsiteY4-70" fmla="*/ 476250 h 490538"/>
              <a:gd name="connsiteX5-71" fmla="*/ 0 w 4872037"/>
              <a:gd name="connsiteY5-72" fmla="*/ 0 h 490538"/>
              <a:gd name="connsiteX0-73" fmla="*/ 0 w 4876800"/>
              <a:gd name="connsiteY0-74" fmla="*/ 0 h 490538"/>
              <a:gd name="connsiteX1-75" fmla="*/ 4568823 w 4876800"/>
              <a:gd name="connsiteY1-76" fmla="*/ 0 h 490538"/>
              <a:gd name="connsiteX2-77" fmla="*/ 4876800 w 4876800"/>
              <a:gd name="connsiteY2-78" fmla="*/ 236540 h 490538"/>
              <a:gd name="connsiteX3-79" fmla="*/ 4567237 w 4876800"/>
              <a:gd name="connsiteY3-80" fmla="*/ 490538 h 490538"/>
              <a:gd name="connsiteX4-81" fmla="*/ 0 w 4876800"/>
              <a:gd name="connsiteY4-82" fmla="*/ 476250 h 490538"/>
              <a:gd name="connsiteX5-83" fmla="*/ 0 w 4876800"/>
              <a:gd name="connsiteY5-84" fmla="*/ 0 h 49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76800" h="490538">
                <a:moveTo>
                  <a:pt x="0" y="0"/>
                </a:moveTo>
                <a:lnTo>
                  <a:pt x="4568823" y="0"/>
                </a:lnTo>
                <a:lnTo>
                  <a:pt x="4876800" y="236540"/>
                </a:lnTo>
                <a:lnTo>
                  <a:pt x="4567237" y="490538"/>
                </a:lnTo>
                <a:lnTo>
                  <a:pt x="0" y="476250"/>
                </a:lnTo>
                <a:lnTo>
                  <a:pt x="0" y="0"/>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4" name="六边形 53"/>
          <p:cNvSpPr/>
          <p:nvPr/>
        </p:nvSpPr>
        <p:spPr>
          <a:xfrm>
            <a:off x="5089983" y="1430633"/>
            <a:ext cx="874622" cy="753985"/>
          </a:xfrm>
          <a:prstGeom prst="hexagon">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655"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02</a:t>
            </a:r>
            <a:endParaRPr kumimoji="0" lang="zh-CN" altLang="en-US" sz="2655"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sp>
        <p:nvSpPr>
          <p:cNvPr id="55" name="矩形 54"/>
          <p:cNvSpPr/>
          <p:nvPr/>
        </p:nvSpPr>
        <p:spPr>
          <a:xfrm>
            <a:off x="6571774" y="1556796"/>
            <a:ext cx="2547620" cy="500380"/>
          </a:xfrm>
          <a:prstGeom prst="rect">
            <a:avLst/>
          </a:prstGeom>
          <a:effec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2655" b="0" i="0" u="none" strike="noStrike" kern="1200" cap="none" spc="0" normalizeH="0" baseline="0" noProof="0" dirty="0">
                <a:ln>
                  <a:noFill/>
                </a:ln>
                <a:solidFill>
                  <a:srgbClr val="FFFFFF"/>
                </a:solidFill>
                <a:effectLst/>
                <a:uLnTx/>
                <a:uFillTx/>
                <a:latin typeface="Franklin Gothic Medium" panose="020B0603020102020204" pitchFamily="34" charset="0"/>
                <a:ea typeface="微软雅黑" panose="020B0503020204020204" pitchFamily="34" charset="-122"/>
                <a:cs typeface="+mn-cs"/>
              </a:rPr>
              <a:t>数据采集与处理</a:t>
            </a:r>
            <a:endParaRPr kumimoji="0" lang="zh-CN" altLang="en-US" sz="2655" b="0" i="0" u="none" strike="noStrike" kern="1200" cap="none" spc="0" normalizeH="0" baseline="0" noProof="0" dirty="0">
              <a:ln>
                <a:noFill/>
              </a:ln>
              <a:solidFill>
                <a:srgbClr val="FFFFFF"/>
              </a:solidFill>
              <a:effectLst/>
              <a:uLnTx/>
              <a:uFillTx/>
              <a:latin typeface="Franklin Gothic Medium" panose="020B0603020102020204" pitchFamily="34" charset="0"/>
              <a:ea typeface="微软雅黑" panose="020B0503020204020204" pitchFamily="34" charset="-122"/>
              <a:cs typeface="+mn-cs"/>
            </a:endParaRPr>
          </a:p>
        </p:txBody>
      </p:sp>
      <p:sp>
        <p:nvSpPr>
          <p:cNvPr id="56" name="剪去单角的矩形 22"/>
          <p:cNvSpPr/>
          <p:nvPr/>
        </p:nvSpPr>
        <p:spPr>
          <a:xfrm>
            <a:off x="5774130" y="2588356"/>
            <a:ext cx="4142862" cy="623315"/>
          </a:xfrm>
          <a:custGeom>
            <a:avLst/>
            <a:gdLst>
              <a:gd name="connsiteX0" fmla="*/ 0 w 4648200"/>
              <a:gd name="connsiteY0" fmla="*/ 0 h 476250"/>
              <a:gd name="connsiteX1" fmla="*/ 4568823 w 4648200"/>
              <a:gd name="connsiteY1" fmla="*/ 0 h 476250"/>
              <a:gd name="connsiteX2" fmla="*/ 4648200 w 4648200"/>
              <a:gd name="connsiteY2" fmla="*/ 79377 h 476250"/>
              <a:gd name="connsiteX3" fmla="*/ 4648200 w 4648200"/>
              <a:gd name="connsiteY3" fmla="*/ 476250 h 476250"/>
              <a:gd name="connsiteX4" fmla="*/ 0 w 4648200"/>
              <a:gd name="connsiteY4" fmla="*/ 476250 h 476250"/>
              <a:gd name="connsiteX5" fmla="*/ 0 w 4648200"/>
              <a:gd name="connsiteY5" fmla="*/ 0 h 476250"/>
              <a:gd name="connsiteX0-1" fmla="*/ 0 w 4772025"/>
              <a:gd name="connsiteY0-2" fmla="*/ 0 h 476250"/>
              <a:gd name="connsiteX1-3" fmla="*/ 4568823 w 4772025"/>
              <a:gd name="connsiteY1-4" fmla="*/ 0 h 476250"/>
              <a:gd name="connsiteX2-5" fmla="*/ 4772025 w 4772025"/>
              <a:gd name="connsiteY2-6" fmla="*/ 241302 h 476250"/>
              <a:gd name="connsiteX3-7" fmla="*/ 4648200 w 4772025"/>
              <a:gd name="connsiteY3-8" fmla="*/ 476250 h 476250"/>
              <a:gd name="connsiteX4-9" fmla="*/ 0 w 4772025"/>
              <a:gd name="connsiteY4-10" fmla="*/ 476250 h 476250"/>
              <a:gd name="connsiteX5-11" fmla="*/ 0 w 4772025"/>
              <a:gd name="connsiteY5-12" fmla="*/ 0 h 476250"/>
              <a:gd name="connsiteX0-13" fmla="*/ 0 w 4767262"/>
              <a:gd name="connsiteY0-14" fmla="*/ 0 h 476250"/>
              <a:gd name="connsiteX1-15" fmla="*/ 4568823 w 4767262"/>
              <a:gd name="connsiteY1-16" fmla="*/ 0 h 476250"/>
              <a:gd name="connsiteX2-17" fmla="*/ 4767262 w 4767262"/>
              <a:gd name="connsiteY2-18" fmla="*/ 207964 h 476250"/>
              <a:gd name="connsiteX3-19" fmla="*/ 4648200 w 4767262"/>
              <a:gd name="connsiteY3-20" fmla="*/ 476250 h 476250"/>
              <a:gd name="connsiteX4-21" fmla="*/ 0 w 4767262"/>
              <a:gd name="connsiteY4-22" fmla="*/ 476250 h 476250"/>
              <a:gd name="connsiteX5-23" fmla="*/ 0 w 4767262"/>
              <a:gd name="connsiteY5-24" fmla="*/ 0 h 476250"/>
              <a:gd name="connsiteX0-25" fmla="*/ 0 w 4872037"/>
              <a:gd name="connsiteY0-26" fmla="*/ 0 h 476250"/>
              <a:gd name="connsiteX1-27" fmla="*/ 4568823 w 4872037"/>
              <a:gd name="connsiteY1-28" fmla="*/ 0 h 476250"/>
              <a:gd name="connsiteX2-29" fmla="*/ 4872037 w 4872037"/>
              <a:gd name="connsiteY2-30" fmla="*/ 231777 h 476250"/>
              <a:gd name="connsiteX3-31" fmla="*/ 4648200 w 4872037"/>
              <a:gd name="connsiteY3-32" fmla="*/ 476250 h 476250"/>
              <a:gd name="connsiteX4-33" fmla="*/ 0 w 4872037"/>
              <a:gd name="connsiteY4-34" fmla="*/ 476250 h 476250"/>
              <a:gd name="connsiteX5-35" fmla="*/ 0 w 4872037"/>
              <a:gd name="connsiteY5-36" fmla="*/ 0 h 476250"/>
              <a:gd name="connsiteX0-37" fmla="*/ 0 w 4872037"/>
              <a:gd name="connsiteY0-38" fmla="*/ 0 h 481012"/>
              <a:gd name="connsiteX1-39" fmla="*/ 4568823 w 4872037"/>
              <a:gd name="connsiteY1-40" fmla="*/ 0 h 481012"/>
              <a:gd name="connsiteX2-41" fmla="*/ 4872037 w 4872037"/>
              <a:gd name="connsiteY2-42" fmla="*/ 231777 h 481012"/>
              <a:gd name="connsiteX3-43" fmla="*/ 4586288 w 4872037"/>
              <a:gd name="connsiteY3-44" fmla="*/ 481012 h 481012"/>
              <a:gd name="connsiteX4-45" fmla="*/ 0 w 4872037"/>
              <a:gd name="connsiteY4-46" fmla="*/ 476250 h 481012"/>
              <a:gd name="connsiteX5-47" fmla="*/ 0 w 4872037"/>
              <a:gd name="connsiteY5-48" fmla="*/ 0 h 481012"/>
              <a:gd name="connsiteX0-49" fmla="*/ 0 w 4872037"/>
              <a:gd name="connsiteY0-50" fmla="*/ 0 h 485775"/>
              <a:gd name="connsiteX1-51" fmla="*/ 4568823 w 4872037"/>
              <a:gd name="connsiteY1-52" fmla="*/ 0 h 485775"/>
              <a:gd name="connsiteX2-53" fmla="*/ 4872037 w 4872037"/>
              <a:gd name="connsiteY2-54" fmla="*/ 231777 h 485775"/>
              <a:gd name="connsiteX3-55" fmla="*/ 4581525 w 4872037"/>
              <a:gd name="connsiteY3-56" fmla="*/ 485775 h 485775"/>
              <a:gd name="connsiteX4-57" fmla="*/ 0 w 4872037"/>
              <a:gd name="connsiteY4-58" fmla="*/ 476250 h 485775"/>
              <a:gd name="connsiteX5-59" fmla="*/ 0 w 4872037"/>
              <a:gd name="connsiteY5-60" fmla="*/ 0 h 485775"/>
              <a:gd name="connsiteX0-61" fmla="*/ 0 w 4872037"/>
              <a:gd name="connsiteY0-62" fmla="*/ 0 h 490538"/>
              <a:gd name="connsiteX1-63" fmla="*/ 4568823 w 4872037"/>
              <a:gd name="connsiteY1-64" fmla="*/ 0 h 490538"/>
              <a:gd name="connsiteX2-65" fmla="*/ 4872037 w 4872037"/>
              <a:gd name="connsiteY2-66" fmla="*/ 231777 h 490538"/>
              <a:gd name="connsiteX3-67" fmla="*/ 4567237 w 4872037"/>
              <a:gd name="connsiteY3-68" fmla="*/ 490538 h 490538"/>
              <a:gd name="connsiteX4-69" fmla="*/ 0 w 4872037"/>
              <a:gd name="connsiteY4-70" fmla="*/ 476250 h 490538"/>
              <a:gd name="connsiteX5-71" fmla="*/ 0 w 4872037"/>
              <a:gd name="connsiteY5-72" fmla="*/ 0 h 490538"/>
              <a:gd name="connsiteX0-73" fmla="*/ 0 w 4876800"/>
              <a:gd name="connsiteY0-74" fmla="*/ 0 h 490538"/>
              <a:gd name="connsiteX1-75" fmla="*/ 4568823 w 4876800"/>
              <a:gd name="connsiteY1-76" fmla="*/ 0 h 490538"/>
              <a:gd name="connsiteX2-77" fmla="*/ 4876800 w 4876800"/>
              <a:gd name="connsiteY2-78" fmla="*/ 236540 h 490538"/>
              <a:gd name="connsiteX3-79" fmla="*/ 4567237 w 4876800"/>
              <a:gd name="connsiteY3-80" fmla="*/ 490538 h 490538"/>
              <a:gd name="connsiteX4-81" fmla="*/ 0 w 4876800"/>
              <a:gd name="connsiteY4-82" fmla="*/ 476250 h 490538"/>
              <a:gd name="connsiteX5-83" fmla="*/ 0 w 4876800"/>
              <a:gd name="connsiteY5-84" fmla="*/ 0 h 49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76800" h="490538">
                <a:moveTo>
                  <a:pt x="0" y="0"/>
                </a:moveTo>
                <a:lnTo>
                  <a:pt x="4568823" y="0"/>
                </a:lnTo>
                <a:lnTo>
                  <a:pt x="4876800" y="236540"/>
                </a:lnTo>
                <a:lnTo>
                  <a:pt x="4567237" y="490538"/>
                </a:lnTo>
                <a:lnTo>
                  <a:pt x="0" y="476250"/>
                </a:lnTo>
                <a:lnTo>
                  <a:pt x="0" y="0"/>
                </a:lnTo>
                <a:close/>
              </a:path>
            </a:pathLst>
          </a:cu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7" name="六边形 56"/>
          <p:cNvSpPr/>
          <p:nvPr/>
        </p:nvSpPr>
        <p:spPr>
          <a:xfrm>
            <a:off x="5089983" y="2523021"/>
            <a:ext cx="874622" cy="753985"/>
          </a:xfrm>
          <a:prstGeom prst="hexagon">
            <a:avLst/>
          </a:prstGeom>
          <a:solidFill>
            <a:srgbClr val="0170C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655"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03</a:t>
            </a:r>
            <a:endParaRPr kumimoji="0" lang="zh-CN" altLang="en-US" sz="2655"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sp>
        <p:nvSpPr>
          <p:cNvPr id="58" name="矩形 57"/>
          <p:cNvSpPr/>
          <p:nvPr/>
        </p:nvSpPr>
        <p:spPr>
          <a:xfrm>
            <a:off x="6733489" y="2644895"/>
            <a:ext cx="2223686" cy="500906"/>
          </a:xfrm>
          <a:prstGeom prst="rect">
            <a:avLst/>
          </a:prstGeom>
          <a:effectLst/>
        </p:spPr>
        <p:txBody>
          <a:bodyPr wrap="none">
            <a:spAutoFit/>
          </a:bodyPr>
          <a:lstStyle/>
          <a:p>
            <a:pPr lvl="0" fontAlgn="auto">
              <a:spcBef>
                <a:spcPts val="0"/>
              </a:spcBef>
              <a:spcAft>
                <a:spcPts val="0"/>
              </a:spcAft>
              <a:defRPr/>
            </a:pPr>
            <a:r>
              <a:rPr lang="zh-CN" altLang="en-US" sz="2655" dirty="0">
                <a:solidFill>
                  <a:srgbClr val="FFFFFF"/>
                </a:solidFill>
                <a:latin typeface="Franklin Gothic Medium" panose="020B0603020102020204" pitchFamily="34" charset="0"/>
                <a:ea typeface="微软雅黑" panose="020B0503020204020204" pitchFamily="34" charset="-122"/>
              </a:rPr>
              <a:t>交通影响分析</a:t>
            </a:r>
            <a:endParaRPr kumimoji="0" lang="zh-CN" altLang="en-US" sz="2655" b="0" i="0" u="none" strike="noStrike" kern="1200" cap="none" spc="0" normalizeH="0" baseline="0" noProof="0" dirty="0">
              <a:ln>
                <a:noFill/>
              </a:ln>
              <a:solidFill>
                <a:srgbClr val="FFFFFF"/>
              </a:solidFill>
              <a:effectLst/>
              <a:uLnTx/>
              <a:uFillTx/>
              <a:latin typeface="Franklin Gothic Medium" panose="020B0603020102020204" pitchFamily="34" charset="0"/>
              <a:ea typeface="微软雅黑" panose="020B0503020204020204" pitchFamily="34" charset="-122"/>
              <a:cs typeface="+mn-cs"/>
            </a:endParaRPr>
          </a:p>
        </p:txBody>
      </p:sp>
      <p:sp>
        <p:nvSpPr>
          <p:cNvPr id="59" name="剪去单角的矩形 22"/>
          <p:cNvSpPr/>
          <p:nvPr/>
        </p:nvSpPr>
        <p:spPr>
          <a:xfrm>
            <a:off x="5774130" y="3680744"/>
            <a:ext cx="4142862" cy="623315"/>
          </a:xfrm>
          <a:custGeom>
            <a:avLst/>
            <a:gdLst>
              <a:gd name="connsiteX0" fmla="*/ 0 w 4648200"/>
              <a:gd name="connsiteY0" fmla="*/ 0 h 476250"/>
              <a:gd name="connsiteX1" fmla="*/ 4568823 w 4648200"/>
              <a:gd name="connsiteY1" fmla="*/ 0 h 476250"/>
              <a:gd name="connsiteX2" fmla="*/ 4648200 w 4648200"/>
              <a:gd name="connsiteY2" fmla="*/ 79377 h 476250"/>
              <a:gd name="connsiteX3" fmla="*/ 4648200 w 4648200"/>
              <a:gd name="connsiteY3" fmla="*/ 476250 h 476250"/>
              <a:gd name="connsiteX4" fmla="*/ 0 w 4648200"/>
              <a:gd name="connsiteY4" fmla="*/ 476250 h 476250"/>
              <a:gd name="connsiteX5" fmla="*/ 0 w 4648200"/>
              <a:gd name="connsiteY5" fmla="*/ 0 h 476250"/>
              <a:gd name="connsiteX0-1" fmla="*/ 0 w 4772025"/>
              <a:gd name="connsiteY0-2" fmla="*/ 0 h 476250"/>
              <a:gd name="connsiteX1-3" fmla="*/ 4568823 w 4772025"/>
              <a:gd name="connsiteY1-4" fmla="*/ 0 h 476250"/>
              <a:gd name="connsiteX2-5" fmla="*/ 4772025 w 4772025"/>
              <a:gd name="connsiteY2-6" fmla="*/ 241302 h 476250"/>
              <a:gd name="connsiteX3-7" fmla="*/ 4648200 w 4772025"/>
              <a:gd name="connsiteY3-8" fmla="*/ 476250 h 476250"/>
              <a:gd name="connsiteX4-9" fmla="*/ 0 w 4772025"/>
              <a:gd name="connsiteY4-10" fmla="*/ 476250 h 476250"/>
              <a:gd name="connsiteX5-11" fmla="*/ 0 w 4772025"/>
              <a:gd name="connsiteY5-12" fmla="*/ 0 h 476250"/>
              <a:gd name="connsiteX0-13" fmla="*/ 0 w 4767262"/>
              <a:gd name="connsiteY0-14" fmla="*/ 0 h 476250"/>
              <a:gd name="connsiteX1-15" fmla="*/ 4568823 w 4767262"/>
              <a:gd name="connsiteY1-16" fmla="*/ 0 h 476250"/>
              <a:gd name="connsiteX2-17" fmla="*/ 4767262 w 4767262"/>
              <a:gd name="connsiteY2-18" fmla="*/ 207964 h 476250"/>
              <a:gd name="connsiteX3-19" fmla="*/ 4648200 w 4767262"/>
              <a:gd name="connsiteY3-20" fmla="*/ 476250 h 476250"/>
              <a:gd name="connsiteX4-21" fmla="*/ 0 w 4767262"/>
              <a:gd name="connsiteY4-22" fmla="*/ 476250 h 476250"/>
              <a:gd name="connsiteX5-23" fmla="*/ 0 w 4767262"/>
              <a:gd name="connsiteY5-24" fmla="*/ 0 h 476250"/>
              <a:gd name="connsiteX0-25" fmla="*/ 0 w 4872037"/>
              <a:gd name="connsiteY0-26" fmla="*/ 0 h 476250"/>
              <a:gd name="connsiteX1-27" fmla="*/ 4568823 w 4872037"/>
              <a:gd name="connsiteY1-28" fmla="*/ 0 h 476250"/>
              <a:gd name="connsiteX2-29" fmla="*/ 4872037 w 4872037"/>
              <a:gd name="connsiteY2-30" fmla="*/ 231777 h 476250"/>
              <a:gd name="connsiteX3-31" fmla="*/ 4648200 w 4872037"/>
              <a:gd name="connsiteY3-32" fmla="*/ 476250 h 476250"/>
              <a:gd name="connsiteX4-33" fmla="*/ 0 w 4872037"/>
              <a:gd name="connsiteY4-34" fmla="*/ 476250 h 476250"/>
              <a:gd name="connsiteX5-35" fmla="*/ 0 w 4872037"/>
              <a:gd name="connsiteY5-36" fmla="*/ 0 h 476250"/>
              <a:gd name="connsiteX0-37" fmla="*/ 0 w 4872037"/>
              <a:gd name="connsiteY0-38" fmla="*/ 0 h 481012"/>
              <a:gd name="connsiteX1-39" fmla="*/ 4568823 w 4872037"/>
              <a:gd name="connsiteY1-40" fmla="*/ 0 h 481012"/>
              <a:gd name="connsiteX2-41" fmla="*/ 4872037 w 4872037"/>
              <a:gd name="connsiteY2-42" fmla="*/ 231777 h 481012"/>
              <a:gd name="connsiteX3-43" fmla="*/ 4586288 w 4872037"/>
              <a:gd name="connsiteY3-44" fmla="*/ 481012 h 481012"/>
              <a:gd name="connsiteX4-45" fmla="*/ 0 w 4872037"/>
              <a:gd name="connsiteY4-46" fmla="*/ 476250 h 481012"/>
              <a:gd name="connsiteX5-47" fmla="*/ 0 w 4872037"/>
              <a:gd name="connsiteY5-48" fmla="*/ 0 h 481012"/>
              <a:gd name="connsiteX0-49" fmla="*/ 0 w 4872037"/>
              <a:gd name="connsiteY0-50" fmla="*/ 0 h 485775"/>
              <a:gd name="connsiteX1-51" fmla="*/ 4568823 w 4872037"/>
              <a:gd name="connsiteY1-52" fmla="*/ 0 h 485775"/>
              <a:gd name="connsiteX2-53" fmla="*/ 4872037 w 4872037"/>
              <a:gd name="connsiteY2-54" fmla="*/ 231777 h 485775"/>
              <a:gd name="connsiteX3-55" fmla="*/ 4581525 w 4872037"/>
              <a:gd name="connsiteY3-56" fmla="*/ 485775 h 485775"/>
              <a:gd name="connsiteX4-57" fmla="*/ 0 w 4872037"/>
              <a:gd name="connsiteY4-58" fmla="*/ 476250 h 485775"/>
              <a:gd name="connsiteX5-59" fmla="*/ 0 w 4872037"/>
              <a:gd name="connsiteY5-60" fmla="*/ 0 h 485775"/>
              <a:gd name="connsiteX0-61" fmla="*/ 0 w 4872037"/>
              <a:gd name="connsiteY0-62" fmla="*/ 0 h 490538"/>
              <a:gd name="connsiteX1-63" fmla="*/ 4568823 w 4872037"/>
              <a:gd name="connsiteY1-64" fmla="*/ 0 h 490538"/>
              <a:gd name="connsiteX2-65" fmla="*/ 4872037 w 4872037"/>
              <a:gd name="connsiteY2-66" fmla="*/ 231777 h 490538"/>
              <a:gd name="connsiteX3-67" fmla="*/ 4567237 w 4872037"/>
              <a:gd name="connsiteY3-68" fmla="*/ 490538 h 490538"/>
              <a:gd name="connsiteX4-69" fmla="*/ 0 w 4872037"/>
              <a:gd name="connsiteY4-70" fmla="*/ 476250 h 490538"/>
              <a:gd name="connsiteX5-71" fmla="*/ 0 w 4872037"/>
              <a:gd name="connsiteY5-72" fmla="*/ 0 h 490538"/>
              <a:gd name="connsiteX0-73" fmla="*/ 0 w 4876800"/>
              <a:gd name="connsiteY0-74" fmla="*/ 0 h 490538"/>
              <a:gd name="connsiteX1-75" fmla="*/ 4568823 w 4876800"/>
              <a:gd name="connsiteY1-76" fmla="*/ 0 h 490538"/>
              <a:gd name="connsiteX2-77" fmla="*/ 4876800 w 4876800"/>
              <a:gd name="connsiteY2-78" fmla="*/ 236540 h 490538"/>
              <a:gd name="connsiteX3-79" fmla="*/ 4567237 w 4876800"/>
              <a:gd name="connsiteY3-80" fmla="*/ 490538 h 490538"/>
              <a:gd name="connsiteX4-81" fmla="*/ 0 w 4876800"/>
              <a:gd name="connsiteY4-82" fmla="*/ 476250 h 490538"/>
              <a:gd name="connsiteX5-83" fmla="*/ 0 w 4876800"/>
              <a:gd name="connsiteY5-84" fmla="*/ 0 h 49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76800" h="490538">
                <a:moveTo>
                  <a:pt x="0" y="0"/>
                </a:moveTo>
                <a:lnTo>
                  <a:pt x="4568823" y="0"/>
                </a:lnTo>
                <a:lnTo>
                  <a:pt x="4876800" y="236540"/>
                </a:lnTo>
                <a:lnTo>
                  <a:pt x="4567237" y="490538"/>
                </a:lnTo>
                <a:lnTo>
                  <a:pt x="0" y="476250"/>
                </a:lnTo>
                <a:lnTo>
                  <a:pt x="0" y="0"/>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0" name="六边形 59"/>
          <p:cNvSpPr/>
          <p:nvPr/>
        </p:nvSpPr>
        <p:spPr>
          <a:xfrm>
            <a:off x="5089983" y="3615409"/>
            <a:ext cx="874622" cy="753985"/>
          </a:xfrm>
          <a:prstGeom prst="hexagon">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655"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04</a:t>
            </a:r>
            <a:endParaRPr kumimoji="0" lang="zh-CN" altLang="en-US" sz="2655"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sp>
        <p:nvSpPr>
          <p:cNvPr id="61" name="矩形 60"/>
          <p:cNvSpPr/>
          <p:nvPr/>
        </p:nvSpPr>
        <p:spPr>
          <a:xfrm>
            <a:off x="6564964" y="3727127"/>
            <a:ext cx="2563522" cy="909480"/>
          </a:xfrm>
          <a:prstGeom prst="rect">
            <a:avLst/>
          </a:prstGeom>
          <a:effectLst/>
        </p:spPr>
        <p:txBody>
          <a:bodyPr wrap="none">
            <a:spAutoFit/>
          </a:bodyPr>
          <a:lstStyle/>
          <a:p>
            <a:pPr lvl="0" fontAlgn="auto">
              <a:spcBef>
                <a:spcPts val="0"/>
              </a:spcBef>
              <a:spcAft>
                <a:spcPts val="0"/>
              </a:spcAft>
              <a:defRPr/>
            </a:pPr>
            <a:r>
              <a:rPr lang="zh-CN" altLang="en-US" sz="2655" dirty="0" smtClean="0">
                <a:solidFill>
                  <a:srgbClr val="FFFFFF"/>
                </a:solidFill>
                <a:latin typeface="Franklin Gothic Medium" panose="020B0603020102020204" pitchFamily="34" charset="0"/>
                <a:ea typeface="微软雅黑" panose="020B0503020204020204" pitchFamily="34" charset="-122"/>
              </a:rPr>
              <a:t>中</a:t>
            </a:r>
            <a:r>
              <a:rPr lang="zh-CN" altLang="en-US" sz="2655" dirty="0">
                <a:solidFill>
                  <a:srgbClr val="FFFFFF"/>
                </a:solidFill>
                <a:latin typeface="Franklin Gothic Medium" panose="020B0603020102020204" pitchFamily="34" charset="0"/>
                <a:ea typeface="微软雅黑" panose="020B0503020204020204" pitchFamily="34" charset="-122"/>
              </a:rPr>
              <a:t>环路现状分析</a:t>
            </a:r>
            <a:endParaRPr lang="zh-CN" altLang="en-US" sz="2655" dirty="0">
              <a:solidFill>
                <a:srgbClr val="FFFFFF"/>
              </a:solidFill>
              <a:latin typeface="Franklin Gothic Medium" panose="020B0603020102020204" pitchFamily="34" charset="0"/>
              <a:ea typeface="微软雅黑" panose="020B0503020204020204" pitchFamily="34" charset="-122"/>
            </a:endParaRPr>
          </a:p>
          <a:p>
            <a:pPr lvl="0" fontAlgn="auto">
              <a:spcBef>
                <a:spcPts val="0"/>
              </a:spcBef>
              <a:spcAft>
                <a:spcPts val="0"/>
              </a:spcAft>
              <a:defRPr/>
            </a:pPr>
            <a:endParaRPr lang="zh-CN" altLang="en-US" sz="2655" dirty="0">
              <a:solidFill>
                <a:srgbClr val="FFFFFF"/>
              </a:solidFill>
              <a:latin typeface="Franklin Gothic Medium" panose="020B0603020102020204" pitchFamily="34" charset="0"/>
              <a:ea typeface="微软雅黑" panose="020B0503020204020204" pitchFamily="34" charset="-122"/>
            </a:endParaRPr>
          </a:p>
        </p:txBody>
      </p:sp>
      <p:sp>
        <p:nvSpPr>
          <p:cNvPr id="24" name="文本框 23"/>
          <p:cNvSpPr txBox="1"/>
          <p:nvPr/>
        </p:nvSpPr>
        <p:spPr>
          <a:xfrm>
            <a:off x="1084009" y="2340326"/>
            <a:ext cx="1867713" cy="101566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6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目录</a:t>
            </a:r>
            <a:endParaRPr kumimoji="0" lang="zh-CN" altLang="en-US" sz="6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 name="剪去单角的矩形 22"/>
          <p:cNvSpPr/>
          <p:nvPr/>
        </p:nvSpPr>
        <p:spPr>
          <a:xfrm>
            <a:off x="5774130" y="4773132"/>
            <a:ext cx="4142862" cy="623315"/>
          </a:xfrm>
          <a:custGeom>
            <a:avLst/>
            <a:gdLst>
              <a:gd name="connsiteX0" fmla="*/ 0 w 4648200"/>
              <a:gd name="connsiteY0" fmla="*/ 0 h 476250"/>
              <a:gd name="connsiteX1" fmla="*/ 4568823 w 4648200"/>
              <a:gd name="connsiteY1" fmla="*/ 0 h 476250"/>
              <a:gd name="connsiteX2" fmla="*/ 4648200 w 4648200"/>
              <a:gd name="connsiteY2" fmla="*/ 79377 h 476250"/>
              <a:gd name="connsiteX3" fmla="*/ 4648200 w 4648200"/>
              <a:gd name="connsiteY3" fmla="*/ 476250 h 476250"/>
              <a:gd name="connsiteX4" fmla="*/ 0 w 4648200"/>
              <a:gd name="connsiteY4" fmla="*/ 476250 h 476250"/>
              <a:gd name="connsiteX5" fmla="*/ 0 w 4648200"/>
              <a:gd name="connsiteY5" fmla="*/ 0 h 476250"/>
              <a:gd name="connsiteX0-1" fmla="*/ 0 w 4772025"/>
              <a:gd name="connsiteY0-2" fmla="*/ 0 h 476250"/>
              <a:gd name="connsiteX1-3" fmla="*/ 4568823 w 4772025"/>
              <a:gd name="connsiteY1-4" fmla="*/ 0 h 476250"/>
              <a:gd name="connsiteX2-5" fmla="*/ 4772025 w 4772025"/>
              <a:gd name="connsiteY2-6" fmla="*/ 241302 h 476250"/>
              <a:gd name="connsiteX3-7" fmla="*/ 4648200 w 4772025"/>
              <a:gd name="connsiteY3-8" fmla="*/ 476250 h 476250"/>
              <a:gd name="connsiteX4-9" fmla="*/ 0 w 4772025"/>
              <a:gd name="connsiteY4-10" fmla="*/ 476250 h 476250"/>
              <a:gd name="connsiteX5-11" fmla="*/ 0 w 4772025"/>
              <a:gd name="connsiteY5-12" fmla="*/ 0 h 476250"/>
              <a:gd name="connsiteX0-13" fmla="*/ 0 w 4767262"/>
              <a:gd name="connsiteY0-14" fmla="*/ 0 h 476250"/>
              <a:gd name="connsiteX1-15" fmla="*/ 4568823 w 4767262"/>
              <a:gd name="connsiteY1-16" fmla="*/ 0 h 476250"/>
              <a:gd name="connsiteX2-17" fmla="*/ 4767262 w 4767262"/>
              <a:gd name="connsiteY2-18" fmla="*/ 207964 h 476250"/>
              <a:gd name="connsiteX3-19" fmla="*/ 4648200 w 4767262"/>
              <a:gd name="connsiteY3-20" fmla="*/ 476250 h 476250"/>
              <a:gd name="connsiteX4-21" fmla="*/ 0 w 4767262"/>
              <a:gd name="connsiteY4-22" fmla="*/ 476250 h 476250"/>
              <a:gd name="connsiteX5-23" fmla="*/ 0 w 4767262"/>
              <a:gd name="connsiteY5-24" fmla="*/ 0 h 476250"/>
              <a:gd name="connsiteX0-25" fmla="*/ 0 w 4872037"/>
              <a:gd name="connsiteY0-26" fmla="*/ 0 h 476250"/>
              <a:gd name="connsiteX1-27" fmla="*/ 4568823 w 4872037"/>
              <a:gd name="connsiteY1-28" fmla="*/ 0 h 476250"/>
              <a:gd name="connsiteX2-29" fmla="*/ 4872037 w 4872037"/>
              <a:gd name="connsiteY2-30" fmla="*/ 231777 h 476250"/>
              <a:gd name="connsiteX3-31" fmla="*/ 4648200 w 4872037"/>
              <a:gd name="connsiteY3-32" fmla="*/ 476250 h 476250"/>
              <a:gd name="connsiteX4-33" fmla="*/ 0 w 4872037"/>
              <a:gd name="connsiteY4-34" fmla="*/ 476250 h 476250"/>
              <a:gd name="connsiteX5-35" fmla="*/ 0 w 4872037"/>
              <a:gd name="connsiteY5-36" fmla="*/ 0 h 476250"/>
              <a:gd name="connsiteX0-37" fmla="*/ 0 w 4872037"/>
              <a:gd name="connsiteY0-38" fmla="*/ 0 h 481012"/>
              <a:gd name="connsiteX1-39" fmla="*/ 4568823 w 4872037"/>
              <a:gd name="connsiteY1-40" fmla="*/ 0 h 481012"/>
              <a:gd name="connsiteX2-41" fmla="*/ 4872037 w 4872037"/>
              <a:gd name="connsiteY2-42" fmla="*/ 231777 h 481012"/>
              <a:gd name="connsiteX3-43" fmla="*/ 4586288 w 4872037"/>
              <a:gd name="connsiteY3-44" fmla="*/ 481012 h 481012"/>
              <a:gd name="connsiteX4-45" fmla="*/ 0 w 4872037"/>
              <a:gd name="connsiteY4-46" fmla="*/ 476250 h 481012"/>
              <a:gd name="connsiteX5-47" fmla="*/ 0 w 4872037"/>
              <a:gd name="connsiteY5-48" fmla="*/ 0 h 481012"/>
              <a:gd name="connsiteX0-49" fmla="*/ 0 w 4872037"/>
              <a:gd name="connsiteY0-50" fmla="*/ 0 h 485775"/>
              <a:gd name="connsiteX1-51" fmla="*/ 4568823 w 4872037"/>
              <a:gd name="connsiteY1-52" fmla="*/ 0 h 485775"/>
              <a:gd name="connsiteX2-53" fmla="*/ 4872037 w 4872037"/>
              <a:gd name="connsiteY2-54" fmla="*/ 231777 h 485775"/>
              <a:gd name="connsiteX3-55" fmla="*/ 4581525 w 4872037"/>
              <a:gd name="connsiteY3-56" fmla="*/ 485775 h 485775"/>
              <a:gd name="connsiteX4-57" fmla="*/ 0 w 4872037"/>
              <a:gd name="connsiteY4-58" fmla="*/ 476250 h 485775"/>
              <a:gd name="connsiteX5-59" fmla="*/ 0 w 4872037"/>
              <a:gd name="connsiteY5-60" fmla="*/ 0 h 485775"/>
              <a:gd name="connsiteX0-61" fmla="*/ 0 w 4872037"/>
              <a:gd name="connsiteY0-62" fmla="*/ 0 h 490538"/>
              <a:gd name="connsiteX1-63" fmla="*/ 4568823 w 4872037"/>
              <a:gd name="connsiteY1-64" fmla="*/ 0 h 490538"/>
              <a:gd name="connsiteX2-65" fmla="*/ 4872037 w 4872037"/>
              <a:gd name="connsiteY2-66" fmla="*/ 231777 h 490538"/>
              <a:gd name="connsiteX3-67" fmla="*/ 4567237 w 4872037"/>
              <a:gd name="connsiteY3-68" fmla="*/ 490538 h 490538"/>
              <a:gd name="connsiteX4-69" fmla="*/ 0 w 4872037"/>
              <a:gd name="connsiteY4-70" fmla="*/ 476250 h 490538"/>
              <a:gd name="connsiteX5-71" fmla="*/ 0 w 4872037"/>
              <a:gd name="connsiteY5-72" fmla="*/ 0 h 490538"/>
              <a:gd name="connsiteX0-73" fmla="*/ 0 w 4876800"/>
              <a:gd name="connsiteY0-74" fmla="*/ 0 h 490538"/>
              <a:gd name="connsiteX1-75" fmla="*/ 4568823 w 4876800"/>
              <a:gd name="connsiteY1-76" fmla="*/ 0 h 490538"/>
              <a:gd name="connsiteX2-77" fmla="*/ 4876800 w 4876800"/>
              <a:gd name="connsiteY2-78" fmla="*/ 236540 h 490538"/>
              <a:gd name="connsiteX3-79" fmla="*/ 4567237 w 4876800"/>
              <a:gd name="connsiteY3-80" fmla="*/ 490538 h 490538"/>
              <a:gd name="connsiteX4-81" fmla="*/ 0 w 4876800"/>
              <a:gd name="connsiteY4-82" fmla="*/ 476250 h 490538"/>
              <a:gd name="connsiteX5-83" fmla="*/ 0 w 4876800"/>
              <a:gd name="connsiteY5-84" fmla="*/ 0 h 49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76800" h="490538">
                <a:moveTo>
                  <a:pt x="0" y="0"/>
                </a:moveTo>
                <a:lnTo>
                  <a:pt x="4568823" y="0"/>
                </a:lnTo>
                <a:lnTo>
                  <a:pt x="4876800" y="236540"/>
                </a:lnTo>
                <a:lnTo>
                  <a:pt x="4567237" y="490538"/>
                </a:lnTo>
                <a:lnTo>
                  <a:pt x="0" y="476250"/>
                </a:lnTo>
                <a:lnTo>
                  <a:pt x="0" y="0"/>
                </a:lnTo>
                <a:close/>
              </a:path>
            </a:pathLst>
          </a:cu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5" name="六边形 24"/>
          <p:cNvSpPr/>
          <p:nvPr/>
        </p:nvSpPr>
        <p:spPr>
          <a:xfrm>
            <a:off x="5089983" y="4707797"/>
            <a:ext cx="874622" cy="753985"/>
          </a:xfrm>
          <a:prstGeom prst="hexagon">
            <a:avLst/>
          </a:prstGeom>
          <a:solidFill>
            <a:srgbClr val="0170C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655" b="0" i="0" u="none" strike="noStrike" kern="1200" cap="none" spc="0" normalizeH="0" baseline="0" noProof="0" dirty="0" smtClean="0">
                <a:ln>
                  <a:noFill/>
                </a:ln>
                <a:solidFill>
                  <a:srgbClr val="FFFFFF"/>
                </a:solidFill>
                <a:effectLst/>
                <a:uLnTx/>
                <a:uFillTx/>
                <a:latin typeface="Impact" panose="020B0806030902050204" pitchFamily="34" charset="0"/>
                <a:ea typeface="宋体" panose="02010600030101010101" pitchFamily="2" charset="-122"/>
                <a:cs typeface="+mn-cs"/>
              </a:rPr>
              <a:t>05</a:t>
            </a:r>
            <a:endParaRPr kumimoji="0" lang="zh-CN" altLang="en-US" sz="2655"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sp>
        <p:nvSpPr>
          <p:cNvPr id="26" name="矩形 25"/>
          <p:cNvSpPr/>
          <p:nvPr/>
        </p:nvSpPr>
        <p:spPr>
          <a:xfrm>
            <a:off x="6574302" y="4808720"/>
            <a:ext cx="2563522" cy="500906"/>
          </a:xfrm>
          <a:prstGeom prst="rect">
            <a:avLst/>
          </a:prstGeom>
          <a:effectLst/>
        </p:spPr>
        <p:txBody>
          <a:bodyPr wrap="none">
            <a:spAutoFit/>
          </a:bodyPr>
          <a:lstStyle/>
          <a:p>
            <a:pPr fontAlgn="auto">
              <a:spcBef>
                <a:spcPts val="0"/>
              </a:spcBef>
              <a:spcAft>
                <a:spcPts val="0"/>
              </a:spcAft>
              <a:defRPr/>
            </a:pPr>
            <a:r>
              <a:rPr lang="zh-CN" altLang="en-US" sz="2655" dirty="0">
                <a:solidFill>
                  <a:srgbClr val="FFFFFF"/>
                </a:solidFill>
                <a:latin typeface="Franklin Gothic Medium" panose="020B0603020102020204" pitchFamily="34" charset="0"/>
                <a:ea typeface="微软雅黑" panose="020B0503020204020204" pitchFamily="34" charset="-122"/>
              </a:rPr>
              <a:t>存在问题与</a:t>
            </a:r>
            <a:r>
              <a:rPr lang="zh-CN" altLang="en-US" sz="2655" dirty="0" smtClean="0">
                <a:solidFill>
                  <a:srgbClr val="FFFFFF"/>
                </a:solidFill>
                <a:latin typeface="Franklin Gothic Medium" panose="020B0603020102020204" pitchFamily="34" charset="0"/>
                <a:ea typeface="微软雅黑" panose="020B0503020204020204" pitchFamily="34" charset="-122"/>
              </a:rPr>
              <a:t>建议</a:t>
            </a:r>
            <a:endParaRPr lang="zh-CN" altLang="en-US" sz="2655" dirty="0">
              <a:solidFill>
                <a:srgbClr val="FFFFFF"/>
              </a:solidFill>
              <a:latin typeface="Franklin Gothic Medium" panose="020B0603020102020204" pitchFamily="34" charset="0"/>
              <a:ea typeface="微软雅黑" panose="020B0503020204020204" pitchFamily="34" charset="-122"/>
            </a:endParaRPr>
          </a:p>
        </p:txBody>
      </p:sp>
      <p:sp>
        <p:nvSpPr>
          <p:cNvPr id="27" name="剪去单角的矩形 22"/>
          <p:cNvSpPr/>
          <p:nvPr/>
        </p:nvSpPr>
        <p:spPr>
          <a:xfrm>
            <a:off x="5774130" y="5865520"/>
            <a:ext cx="4142862" cy="623315"/>
          </a:xfrm>
          <a:custGeom>
            <a:avLst/>
            <a:gdLst>
              <a:gd name="connsiteX0" fmla="*/ 0 w 4648200"/>
              <a:gd name="connsiteY0" fmla="*/ 0 h 476250"/>
              <a:gd name="connsiteX1" fmla="*/ 4568823 w 4648200"/>
              <a:gd name="connsiteY1" fmla="*/ 0 h 476250"/>
              <a:gd name="connsiteX2" fmla="*/ 4648200 w 4648200"/>
              <a:gd name="connsiteY2" fmla="*/ 79377 h 476250"/>
              <a:gd name="connsiteX3" fmla="*/ 4648200 w 4648200"/>
              <a:gd name="connsiteY3" fmla="*/ 476250 h 476250"/>
              <a:gd name="connsiteX4" fmla="*/ 0 w 4648200"/>
              <a:gd name="connsiteY4" fmla="*/ 476250 h 476250"/>
              <a:gd name="connsiteX5" fmla="*/ 0 w 4648200"/>
              <a:gd name="connsiteY5" fmla="*/ 0 h 476250"/>
              <a:gd name="connsiteX0-1" fmla="*/ 0 w 4772025"/>
              <a:gd name="connsiteY0-2" fmla="*/ 0 h 476250"/>
              <a:gd name="connsiteX1-3" fmla="*/ 4568823 w 4772025"/>
              <a:gd name="connsiteY1-4" fmla="*/ 0 h 476250"/>
              <a:gd name="connsiteX2-5" fmla="*/ 4772025 w 4772025"/>
              <a:gd name="connsiteY2-6" fmla="*/ 241302 h 476250"/>
              <a:gd name="connsiteX3-7" fmla="*/ 4648200 w 4772025"/>
              <a:gd name="connsiteY3-8" fmla="*/ 476250 h 476250"/>
              <a:gd name="connsiteX4-9" fmla="*/ 0 w 4772025"/>
              <a:gd name="connsiteY4-10" fmla="*/ 476250 h 476250"/>
              <a:gd name="connsiteX5-11" fmla="*/ 0 w 4772025"/>
              <a:gd name="connsiteY5-12" fmla="*/ 0 h 476250"/>
              <a:gd name="connsiteX0-13" fmla="*/ 0 w 4767262"/>
              <a:gd name="connsiteY0-14" fmla="*/ 0 h 476250"/>
              <a:gd name="connsiteX1-15" fmla="*/ 4568823 w 4767262"/>
              <a:gd name="connsiteY1-16" fmla="*/ 0 h 476250"/>
              <a:gd name="connsiteX2-17" fmla="*/ 4767262 w 4767262"/>
              <a:gd name="connsiteY2-18" fmla="*/ 207964 h 476250"/>
              <a:gd name="connsiteX3-19" fmla="*/ 4648200 w 4767262"/>
              <a:gd name="connsiteY3-20" fmla="*/ 476250 h 476250"/>
              <a:gd name="connsiteX4-21" fmla="*/ 0 w 4767262"/>
              <a:gd name="connsiteY4-22" fmla="*/ 476250 h 476250"/>
              <a:gd name="connsiteX5-23" fmla="*/ 0 w 4767262"/>
              <a:gd name="connsiteY5-24" fmla="*/ 0 h 476250"/>
              <a:gd name="connsiteX0-25" fmla="*/ 0 w 4872037"/>
              <a:gd name="connsiteY0-26" fmla="*/ 0 h 476250"/>
              <a:gd name="connsiteX1-27" fmla="*/ 4568823 w 4872037"/>
              <a:gd name="connsiteY1-28" fmla="*/ 0 h 476250"/>
              <a:gd name="connsiteX2-29" fmla="*/ 4872037 w 4872037"/>
              <a:gd name="connsiteY2-30" fmla="*/ 231777 h 476250"/>
              <a:gd name="connsiteX3-31" fmla="*/ 4648200 w 4872037"/>
              <a:gd name="connsiteY3-32" fmla="*/ 476250 h 476250"/>
              <a:gd name="connsiteX4-33" fmla="*/ 0 w 4872037"/>
              <a:gd name="connsiteY4-34" fmla="*/ 476250 h 476250"/>
              <a:gd name="connsiteX5-35" fmla="*/ 0 w 4872037"/>
              <a:gd name="connsiteY5-36" fmla="*/ 0 h 476250"/>
              <a:gd name="connsiteX0-37" fmla="*/ 0 w 4872037"/>
              <a:gd name="connsiteY0-38" fmla="*/ 0 h 481012"/>
              <a:gd name="connsiteX1-39" fmla="*/ 4568823 w 4872037"/>
              <a:gd name="connsiteY1-40" fmla="*/ 0 h 481012"/>
              <a:gd name="connsiteX2-41" fmla="*/ 4872037 w 4872037"/>
              <a:gd name="connsiteY2-42" fmla="*/ 231777 h 481012"/>
              <a:gd name="connsiteX3-43" fmla="*/ 4586288 w 4872037"/>
              <a:gd name="connsiteY3-44" fmla="*/ 481012 h 481012"/>
              <a:gd name="connsiteX4-45" fmla="*/ 0 w 4872037"/>
              <a:gd name="connsiteY4-46" fmla="*/ 476250 h 481012"/>
              <a:gd name="connsiteX5-47" fmla="*/ 0 w 4872037"/>
              <a:gd name="connsiteY5-48" fmla="*/ 0 h 481012"/>
              <a:gd name="connsiteX0-49" fmla="*/ 0 w 4872037"/>
              <a:gd name="connsiteY0-50" fmla="*/ 0 h 485775"/>
              <a:gd name="connsiteX1-51" fmla="*/ 4568823 w 4872037"/>
              <a:gd name="connsiteY1-52" fmla="*/ 0 h 485775"/>
              <a:gd name="connsiteX2-53" fmla="*/ 4872037 w 4872037"/>
              <a:gd name="connsiteY2-54" fmla="*/ 231777 h 485775"/>
              <a:gd name="connsiteX3-55" fmla="*/ 4581525 w 4872037"/>
              <a:gd name="connsiteY3-56" fmla="*/ 485775 h 485775"/>
              <a:gd name="connsiteX4-57" fmla="*/ 0 w 4872037"/>
              <a:gd name="connsiteY4-58" fmla="*/ 476250 h 485775"/>
              <a:gd name="connsiteX5-59" fmla="*/ 0 w 4872037"/>
              <a:gd name="connsiteY5-60" fmla="*/ 0 h 485775"/>
              <a:gd name="connsiteX0-61" fmla="*/ 0 w 4872037"/>
              <a:gd name="connsiteY0-62" fmla="*/ 0 h 490538"/>
              <a:gd name="connsiteX1-63" fmla="*/ 4568823 w 4872037"/>
              <a:gd name="connsiteY1-64" fmla="*/ 0 h 490538"/>
              <a:gd name="connsiteX2-65" fmla="*/ 4872037 w 4872037"/>
              <a:gd name="connsiteY2-66" fmla="*/ 231777 h 490538"/>
              <a:gd name="connsiteX3-67" fmla="*/ 4567237 w 4872037"/>
              <a:gd name="connsiteY3-68" fmla="*/ 490538 h 490538"/>
              <a:gd name="connsiteX4-69" fmla="*/ 0 w 4872037"/>
              <a:gd name="connsiteY4-70" fmla="*/ 476250 h 490538"/>
              <a:gd name="connsiteX5-71" fmla="*/ 0 w 4872037"/>
              <a:gd name="connsiteY5-72" fmla="*/ 0 h 490538"/>
              <a:gd name="connsiteX0-73" fmla="*/ 0 w 4876800"/>
              <a:gd name="connsiteY0-74" fmla="*/ 0 h 490538"/>
              <a:gd name="connsiteX1-75" fmla="*/ 4568823 w 4876800"/>
              <a:gd name="connsiteY1-76" fmla="*/ 0 h 490538"/>
              <a:gd name="connsiteX2-77" fmla="*/ 4876800 w 4876800"/>
              <a:gd name="connsiteY2-78" fmla="*/ 236540 h 490538"/>
              <a:gd name="connsiteX3-79" fmla="*/ 4567237 w 4876800"/>
              <a:gd name="connsiteY3-80" fmla="*/ 490538 h 490538"/>
              <a:gd name="connsiteX4-81" fmla="*/ 0 w 4876800"/>
              <a:gd name="connsiteY4-82" fmla="*/ 476250 h 490538"/>
              <a:gd name="connsiteX5-83" fmla="*/ 0 w 4876800"/>
              <a:gd name="connsiteY5-84" fmla="*/ 0 h 49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76800" h="490538">
                <a:moveTo>
                  <a:pt x="0" y="0"/>
                </a:moveTo>
                <a:lnTo>
                  <a:pt x="4568823" y="0"/>
                </a:lnTo>
                <a:lnTo>
                  <a:pt x="4876800" y="236540"/>
                </a:lnTo>
                <a:lnTo>
                  <a:pt x="4567237" y="490538"/>
                </a:lnTo>
                <a:lnTo>
                  <a:pt x="0" y="476250"/>
                </a:lnTo>
                <a:lnTo>
                  <a:pt x="0" y="0"/>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8" name="六边形 27"/>
          <p:cNvSpPr/>
          <p:nvPr/>
        </p:nvSpPr>
        <p:spPr>
          <a:xfrm>
            <a:off x="5089983" y="5800185"/>
            <a:ext cx="874622" cy="753985"/>
          </a:xfrm>
          <a:prstGeom prst="hexagon">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655" b="0" i="0" u="none" strike="noStrike" kern="1200" cap="none" spc="0" normalizeH="0" baseline="0" noProof="0" dirty="0" smtClean="0">
                <a:ln>
                  <a:noFill/>
                </a:ln>
                <a:solidFill>
                  <a:srgbClr val="FFFFFF"/>
                </a:solidFill>
                <a:effectLst/>
                <a:uLnTx/>
                <a:uFillTx/>
                <a:latin typeface="Impact" panose="020B0806030902050204" pitchFamily="34" charset="0"/>
                <a:ea typeface="宋体" panose="02010600030101010101" pitchFamily="2" charset="-122"/>
                <a:cs typeface="+mn-cs"/>
              </a:rPr>
              <a:t>06</a:t>
            </a:r>
            <a:endParaRPr kumimoji="0" lang="zh-CN" altLang="en-US" sz="2655"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
        <p:nvSpPr>
          <p:cNvPr id="29" name="矩形 28"/>
          <p:cNvSpPr/>
          <p:nvPr/>
        </p:nvSpPr>
        <p:spPr>
          <a:xfrm>
            <a:off x="7277007" y="5926987"/>
            <a:ext cx="858520" cy="500380"/>
          </a:xfrm>
          <a:prstGeom prst="rect">
            <a:avLst/>
          </a:prstGeom>
          <a:effec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2655" b="0" i="0" u="none" strike="noStrike" kern="1200" cap="none" spc="0" normalizeH="0" baseline="0" noProof="0" dirty="0">
                <a:ln>
                  <a:noFill/>
                </a:ln>
                <a:solidFill>
                  <a:srgbClr val="FFFFFF"/>
                </a:solidFill>
                <a:effectLst/>
                <a:uLnTx/>
                <a:uFillTx/>
                <a:latin typeface="Franklin Gothic Medium" panose="020B0603020102020204" pitchFamily="34" charset="0"/>
                <a:ea typeface="微软雅黑" panose="020B0503020204020204" pitchFamily="34" charset="-122"/>
                <a:cs typeface="+mn-cs"/>
              </a:rPr>
              <a:t>总结</a:t>
            </a:r>
            <a:endParaRPr kumimoji="0" lang="zh-CN" altLang="en-US" sz="2655" b="0" i="0" u="none" strike="noStrike" kern="1200" cap="none" spc="0" normalizeH="0" baseline="0" noProof="0" dirty="0">
              <a:ln>
                <a:noFill/>
              </a:ln>
              <a:solidFill>
                <a:srgbClr val="FFFFFF"/>
              </a:solidFill>
              <a:effectLst/>
              <a:uLnTx/>
              <a:uFillTx/>
              <a:latin typeface="Franklin Gothic Medium" panose="020B0603020102020204" pitchFamily="34" charset="0"/>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81940"/>
            <a:ext cx="6427976"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环路各主干道交通流量吸引百分比</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6" name="图表 15"/>
          <p:cNvPicPr>
            <a:picLocks noGrp="1" noRot="1" noChangeAspect="1" noMove="1" noResize="1" noEditPoints="1" noAdjustHandles="1" noChangeArrowheads="1" noChangeShapeType="1"/>
          </p:cNvPicPr>
          <p:nvPr/>
        </p:nvPicPr>
        <p:blipFill>
          <a:blip r:embed="rId2"/>
          <a:stretch>
            <a:fillRect/>
          </a:stretch>
        </p:blipFill>
        <p:spPr>
          <a:xfrm>
            <a:off x="422051" y="1176656"/>
            <a:ext cx="5556718" cy="5252279"/>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168" y="1668139"/>
            <a:ext cx="5109857" cy="4269311"/>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5"/>
          <a:stretch>
            <a:fillRect/>
          </a:stretch>
        </p:blipFill>
        <p:spPr>
          <a:xfrm>
            <a:off x="7230317" y="153543"/>
            <a:ext cx="3036071" cy="579170"/>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2040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07035" y="278130"/>
            <a:ext cx="4794552"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中环路交通流量来源地占比</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896" y="1514008"/>
            <a:ext cx="4728129" cy="462600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5"/>
          <a:stretch>
            <a:fillRect/>
          </a:stretch>
        </p:blipFill>
        <p:spPr>
          <a:xfrm>
            <a:off x="7230317" y="153543"/>
            <a:ext cx="3036071" cy="579170"/>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3" name="图表 2"/>
          <p:cNvGraphicFramePr/>
          <p:nvPr/>
        </p:nvGraphicFramePr>
        <p:xfrm>
          <a:off x="702310" y="1513840"/>
          <a:ext cx="5353685" cy="462597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08" y="278356"/>
            <a:ext cx="5438851"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环路交通流量目的地占比</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565" y="1409065"/>
            <a:ext cx="4521200" cy="4505325"/>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5"/>
          <a:stretch>
            <a:fillRect/>
          </a:stretch>
        </p:blipFill>
        <p:spPr>
          <a:xfrm>
            <a:off x="7230317" y="153543"/>
            <a:ext cx="3036071" cy="579170"/>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4" name="图表 3"/>
          <p:cNvGraphicFramePr/>
          <p:nvPr/>
        </p:nvGraphicFramePr>
        <p:xfrm>
          <a:off x="692785" y="1470025"/>
          <a:ext cx="5624195" cy="444436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462978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环路匝道口</a:t>
            </a:r>
            <a:r>
              <a:rPr lang="en-US" altLang="zh-CN" sz="2800" b="1" dirty="0" smtClean="0">
                <a:solidFill>
                  <a:srgbClr val="FF0000"/>
                </a:solidFill>
                <a:latin typeface="微软雅黑" panose="020B0503020204020204" pitchFamily="34" charset="-122"/>
                <a:ea typeface="微软雅黑" panose="020B0503020204020204" pitchFamily="34" charset="-122"/>
                <a:cs typeface="+mn-ea"/>
                <a:sym typeface="+mn-lt"/>
              </a:rPr>
              <a:t>OD</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分布</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7" name="表格 6"/>
          <p:cNvGraphicFramePr/>
          <p:nvPr/>
        </p:nvGraphicFramePr>
        <p:xfrm>
          <a:off x="624840" y="1297305"/>
          <a:ext cx="5041900" cy="4335780"/>
        </p:xfrm>
        <a:graphic>
          <a:graphicData uri="http://schemas.openxmlformats.org/drawingml/2006/table">
            <a:tbl>
              <a:tblPr firstRow="1" bandRow="1">
                <a:tableStyleId>{5C22544A-7EE6-4342-B048-85BDC9FD1C3A}</a:tableStyleId>
              </a:tblPr>
              <a:tblGrid>
                <a:gridCol w="1458595"/>
                <a:gridCol w="1062355"/>
                <a:gridCol w="1260475"/>
                <a:gridCol w="1260475"/>
              </a:tblGrid>
              <a:tr h="525780">
                <a:tc>
                  <a:txBody>
                    <a:bodyPr/>
                    <a:lstStyle/>
                    <a:p>
                      <a:pPr algn="ctr">
                        <a:buNone/>
                      </a:pPr>
                      <a:r>
                        <a:rPr lang="zh-CN" altLang="en-US">
                          <a:latin typeface="微软雅黑" panose="020B0503020204020204" pitchFamily="34" charset="-122"/>
                          <a:ea typeface="微软雅黑" panose="020B0503020204020204" pitchFamily="34" charset="-122"/>
                        </a:rPr>
                        <a:t>匝道口</a:t>
                      </a: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a:latin typeface="微软雅黑" panose="020B0503020204020204" pitchFamily="34" charset="-122"/>
                          <a:ea typeface="微软雅黑" panose="020B0503020204020204" pitchFamily="34" charset="-122"/>
                        </a:rPr>
                        <a:t>上行</a:t>
                      </a: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a:latin typeface="微软雅黑" panose="020B0503020204020204" pitchFamily="34" charset="-122"/>
                          <a:ea typeface="微软雅黑" panose="020B0503020204020204" pitchFamily="34" charset="-122"/>
                        </a:rPr>
                        <a:t>下行</a:t>
                      </a:r>
                      <a:endParaRPr lang="zh-CN" altLang="en-US">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a:latin typeface="微软雅黑" panose="020B0503020204020204" pitchFamily="34" charset="-122"/>
                          <a:ea typeface="微软雅黑" panose="020B0503020204020204" pitchFamily="34" charset="-122"/>
                        </a:rPr>
                        <a:t>占比</a:t>
                      </a:r>
                      <a:endParaRPr lang="zh-CN" altLang="en-US">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600">
                          <a:latin typeface="微软雅黑" panose="020B0503020204020204" pitchFamily="34" charset="-122"/>
                          <a:ea typeface="微软雅黑" panose="020B0503020204020204" pitchFamily="34" charset="-122"/>
                        </a:rPr>
                        <a:t>艺校立交</a:t>
                      </a:r>
                      <a:endParaRPr lang="zh-CN" altLang="en-US" sz="16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a:latin typeface="微软雅黑" panose="020B0503020204020204" pitchFamily="34" charset="-122"/>
                          <a:ea typeface="微软雅黑" panose="020B0503020204020204" pitchFamily="34" charset="-122"/>
                        </a:rPr>
                        <a:t>3056 </a:t>
                      </a:r>
                      <a:endParaRPr lang="zh-CN" altLang="en-US" sz="16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a:latin typeface="微软雅黑" panose="020B0503020204020204" pitchFamily="34" charset="-122"/>
                          <a:ea typeface="微软雅黑" panose="020B0503020204020204" pitchFamily="34" charset="-122"/>
                        </a:rPr>
                        <a:t>2339 </a:t>
                      </a:r>
                      <a:endParaRPr lang="zh-CN" altLang="en-US"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a:latin typeface="微软雅黑" panose="020B0503020204020204" pitchFamily="34" charset="-122"/>
                          <a:ea typeface="微软雅黑" panose="020B0503020204020204" pitchFamily="34" charset="-122"/>
                        </a:rPr>
                        <a:t>23%</a:t>
                      </a:r>
                      <a:endParaRPr lang="en-US" altLang="zh-CN" sz="16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600">
                          <a:latin typeface="微软雅黑" panose="020B0503020204020204" pitchFamily="34" charset="-122"/>
                          <a:ea typeface="微软雅黑" panose="020B0503020204020204" pitchFamily="34" charset="-122"/>
                          <a:sym typeface="+mn-ea"/>
                        </a:rPr>
                        <a:t>汤巴关立交</a:t>
                      </a:r>
                      <a:endParaRPr lang="zh-CN" altLang="en-US" sz="16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1600">
                          <a:latin typeface="微软雅黑" panose="020B0503020204020204" pitchFamily="34" charset="-122"/>
                          <a:ea typeface="微软雅黑" panose="020B0503020204020204" pitchFamily="34" charset="-122"/>
                        </a:rPr>
                        <a:t>1140 </a:t>
                      </a:r>
                      <a:endParaRPr lang="zh-CN" altLang="en-US" sz="16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a:latin typeface="微软雅黑" panose="020B0503020204020204" pitchFamily="34" charset="-122"/>
                          <a:ea typeface="微软雅黑" panose="020B0503020204020204" pitchFamily="34" charset="-122"/>
                        </a:rPr>
                        <a:t>916 </a:t>
                      </a:r>
                      <a:endParaRPr lang="zh-CN" altLang="en-US"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a:latin typeface="微软雅黑" panose="020B0503020204020204" pitchFamily="34" charset="-122"/>
                          <a:ea typeface="微软雅黑" panose="020B0503020204020204" pitchFamily="34" charset="-122"/>
                        </a:rPr>
                        <a:t>9%</a:t>
                      </a:r>
                      <a:endParaRPr lang="en-US" altLang="zh-CN" sz="16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600">
                          <a:latin typeface="微软雅黑" panose="020B0503020204020204" pitchFamily="34" charset="-122"/>
                          <a:ea typeface="微软雅黑" panose="020B0503020204020204" pitchFamily="34" charset="-122"/>
                          <a:sym typeface="+mn-ea"/>
                        </a:rPr>
                        <a:t>渔安立交</a:t>
                      </a:r>
                      <a:endParaRPr lang="zh-CN" altLang="en-US" sz="16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1600">
                          <a:latin typeface="微软雅黑" panose="020B0503020204020204" pitchFamily="34" charset="-122"/>
                          <a:ea typeface="微软雅黑" panose="020B0503020204020204" pitchFamily="34" charset="-122"/>
                        </a:rPr>
                        <a:t>1538 </a:t>
                      </a:r>
                      <a:endParaRPr lang="zh-CN" altLang="en-US" sz="16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a:latin typeface="微软雅黑" panose="020B0503020204020204" pitchFamily="34" charset="-122"/>
                          <a:ea typeface="微软雅黑" panose="020B0503020204020204" pitchFamily="34" charset="-122"/>
                        </a:rPr>
                        <a:t>2040 </a:t>
                      </a:r>
                      <a:endParaRPr lang="zh-CN" altLang="en-US"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a:latin typeface="微软雅黑" panose="020B0503020204020204" pitchFamily="34" charset="-122"/>
                          <a:ea typeface="微软雅黑" panose="020B0503020204020204" pitchFamily="34" charset="-122"/>
                        </a:rPr>
                        <a:t>16%</a:t>
                      </a:r>
                      <a:endParaRPr lang="en-US" altLang="zh-CN" sz="16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600">
                          <a:latin typeface="微软雅黑" panose="020B0503020204020204" pitchFamily="34" charset="-122"/>
                          <a:ea typeface="微软雅黑" panose="020B0503020204020204" pitchFamily="34" charset="-122"/>
                          <a:sym typeface="+mn-ea"/>
                        </a:rPr>
                        <a:t>东站立交</a:t>
                      </a:r>
                      <a:endParaRPr lang="zh-CN" altLang="en-US" sz="16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1600">
                          <a:latin typeface="微软雅黑" panose="020B0503020204020204" pitchFamily="34" charset="-122"/>
                          <a:ea typeface="微软雅黑" panose="020B0503020204020204" pitchFamily="34" charset="-122"/>
                        </a:rPr>
                        <a:t>265 </a:t>
                      </a:r>
                      <a:endParaRPr lang="zh-CN" altLang="en-US" sz="16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a:latin typeface="微软雅黑" panose="020B0503020204020204" pitchFamily="34" charset="-122"/>
                          <a:ea typeface="微软雅黑" panose="020B0503020204020204" pitchFamily="34" charset="-122"/>
                        </a:rPr>
                        <a:t>397 </a:t>
                      </a:r>
                      <a:endParaRPr lang="zh-CN" altLang="en-US"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a:latin typeface="微软雅黑" panose="020B0503020204020204" pitchFamily="34" charset="-122"/>
                          <a:ea typeface="微软雅黑" panose="020B0503020204020204" pitchFamily="34" charset="-122"/>
                        </a:rPr>
                        <a:t>3%</a:t>
                      </a:r>
                      <a:endParaRPr lang="en-US" altLang="zh-CN" sz="16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600">
                          <a:latin typeface="微软雅黑" panose="020B0503020204020204" pitchFamily="34" charset="-122"/>
                          <a:ea typeface="微软雅黑" panose="020B0503020204020204" pitchFamily="34" charset="-122"/>
                          <a:sym typeface="+mn-ea"/>
                        </a:rPr>
                        <a:t>杨柳井立交</a:t>
                      </a:r>
                      <a:endParaRPr lang="zh-CN" altLang="en-US" sz="16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1600">
                          <a:latin typeface="微软雅黑" panose="020B0503020204020204" pitchFamily="34" charset="-122"/>
                          <a:ea typeface="微软雅黑" panose="020B0503020204020204" pitchFamily="34" charset="-122"/>
                        </a:rPr>
                        <a:t>6</a:t>
                      </a:r>
                      <a:r>
                        <a:rPr lang="en-US" altLang="zh-CN" sz="1600">
                          <a:latin typeface="微软雅黑" panose="020B0503020204020204" pitchFamily="34" charset="-122"/>
                          <a:ea typeface="微软雅黑" panose="020B0503020204020204" pitchFamily="34" charset="-122"/>
                        </a:rPr>
                        <a:t>0</a:t>
                      </a:r>
                      <a:endParaRPr lang="en-US" altLang="zh-CN"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a:latin typeface="微软雅黑" panose="020B0503020204020204" pitchFamily="34" charset="-122"/>
                          <a:ea typeface="微软雅黑" panose="020B0503020204020204" pitchFamily="34" charset="-122"/>
                        </a:rPr>
                        <a:t>90</a:t>
                      </a:r>
                      <a:r>
                        <a:rPr lang="zh-CN" altLang="en-US" sz="1600">
                          <a:latin typeface="微软雅黑" panose="020B0503020204020204" pitchFamily="34" charset="-122"/>
                          <a:ea typeface="微软雅黑" panose="020B0503020204020204" pitchFamily="34" charset="-122"/>
                        </a:rPr>
                        <a:t> </a:t>
                      </a:r>
                      <a:endParaRPr lang="zh-CN" altLang="en-US"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a:latin typeface="微软雅黑" panose="020B0503020204020204" pitchFamily="34" charset="-122"/>
                          <a:ea typeface="微软雅黑" panose="020B0503020204020204" pitchFamily="34" charset="-122"/>
                        </a:rPr>
                        <a:t>1%</a:t>
                      </a:r>
                      <a:endParaRPr lang="en-US" altLang="zh-CN" sz="16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600">
                          <a:latin typeface="微软雅黑" panose="020B0503020204020204" pitchFamily="34" charset="-122"/>
                          <a:ea typeface="微软雅黑" panose="020B0503020204020204" pitchFamily="34" charset="-122"/>
                          <a:sym typeface="+mn-ea"/>
                        </a:rPr>
                        <a:t>北站立交</a:t>
                      </a:r>
                      <a:endParaRPr lang="zh-CN" altLang="en-US" sz="16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1600">
                          <a:latin typeface="微软雅黑" panose="020B0503020204020204" pitchFamily="34" charset="-122"/>
                          <a:ea typeface="微软雅黑" panose="020B0503020204020204" pitchFamily="34" charset="-122"/>
                        </a:rPr>
                        <a:t>62 </a:t>
                      </a:r>
                      <a:endParaRPr lang="zh-CN" altLang="en-US"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a:latin typeface="微软雅黑" panose="020B0503020204020204" pitchFamily="34" charset="-122"/>
                          <a:ea typeface="微软雅黑" panose="020B0503020204020204" pitchFamily="34" charset="-122"/>
                        </a:rPr>
                        <a:t>70</a:t>
                      </a:r>
                      <a:endParaRPr lang="en-US" altLang="zh-CN"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a:latin typeface="微软雅黑" panose="020B0503020204020204" pitchFamily="34" charset="-122"/>
                          <a:ea typeface="微软雅黑" panose="020B0503020204020204" pitchFamily="34" charset="-122"/>
                        </a:rPr>
                        <a:t>1%</a:t>
                      </a:r>
                      <a:endParaRPr lang="en-US" altLang="zh-CN" sz="16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600">
                          <a:latin typeface="微软雅黑" panose="020B0503020204020204" pitchFamily="34" charset="-122"/>
                          <a:ea typeface="微软雅黑" panose="020B0503020204020204" pitchFamily="34" charset="-122"/>
                          <a:sym typeface="+mn-ea"/>
                        </a:rPr>
                        <a:t>黔春立交</a:t>
                      </a:r>
                      <a:endParaRPr lang="zh-CN" altLang="en-US" sz="16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en-US" altLang="zh-CN" sz="1600">
                          <a:latin typeface="微软雅黑" panose="020B0503020204020204" pitchFamily="34" charset="-122"/>
                          <a:ea typeface="微软雅黑" panose="020B0503020204020204" pitchFamily="34" charset="-122"/>
                        </a:rPr>
                        <a:t>1368</a:t>
                      </a:r>
                      <a:endParaRPr lang="en-US" altLang="zh-CN"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a:latin typeface="微软雅黑" panose="020B0503020204020204" pitchFamily="34" charset="-122"/>
                          <a:ea typeface="微软雅黑" panose="020B0503020204020204" pitchFamily="34" charset="-122"/>
                        </a:rPr>
                        <a:t>2625</a:t>
                      </a:r>
                      <a:endParaRPr lang="en-US" altLang="zh-CN"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a:latin typeface="微软雅黑" panose="020B0503020204020204" pitchFamily="34" charset="-122"/>
                          <a:ea typeface="微软雅黑" panose="020B0503020204020204" pitchFamily="34" charset="-122"/>
                        </a:rPr>
                        <a:t>17%</a:t>
                      </a:r>
                      <a:endParaRPr lang="en-US" altLang="zh-CN" sz="16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600">
                          <a:latin typeface="微软雅黑" panose="020B0503020204020204" pitchFamily="34" charset="-122"/>
                          <a:ea typeface="微软雅黑" panose="020B0503020204020204" pitchFamily="34" charset="-122"/>
                        </a:rPr>
                        <a:t>新添立交</a:t>
                      </a:r>
                      <a:endParaRPr lang="zh-CN" altLang="en-US"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a:latin typeface="微软雅黑" panose="020B0503020204020204" pitchFamily="34" charset="-122"/>
                          <a:ea typeface="微软雅黑" panose="020B0503020204020204" pitchFamily="34" charset="-122"/>
                        </a:rPr>
                        <a:t>1456</a:t>
                      </a:r>
                      <a:endParaRPr lang="en-US" altLang="zh-CN"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a:latin typeface="微软雅黑" panose="020B0503020204020204" pitchFamily="34" charset="-122"/>
                          <a:ea typeface="微软雅黑" panose="020B0503020204020204" pitchFamily="34" charset="-122"/>
                        </a:rPr>
                        <a:t>1727</a:t>
                      </a:r>
                      <a:endParaRPr lang="en-US" altLang="zh-CN"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a:latin typeface="微软雅黑" panose="020B0503020204020204" pitchFamily="34" charset="-122"/>
                          <a:ea typeface="微软雅黑" panose="020B0503020204020204" pitchFamily="34" charset="-122"/>
                        </a:rPr>
                        <a:t>14%</a:t>
                      </a:r>
                      <a:endParaRPr lang="en-US" altLang="zh-CN" sz="16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600">
                          <a:latin typeface="微软雅黑" panose="020B0503020204020204" pitchFamily="34" charset="-122"/>
                          <a:ea typeface="微软雅黑" panose="020B0503020204020204" pitchFamily="34" charset="-122"/>
                        </a:rPr>
                        <a:t>富源立交</a:t>
                      </a:r>
                      <a:endParaRPr lang="zh-CN" altLang="en-US"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a:latin typeface="微软雅黑" panose="020B0503020204020204" pitchFamily="34" charset="-122"/>
                          <a:ea typeface="微软雅黑" panose="020B0503020204020204" pitchFamily="34" charset="-122"/>
                        </a:rPr>
                        <a:t>1404</a:t>
                      </a:r>
                      <a:endParaRPr lang="en-US" altLang="zh-CN"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a:latin typeface="微软雅黑" panose="020B0503020204020204" pitchFamily="34" charset="-122"/>
                          <a:ea typeface="微软雅黑" panose="020B0503020204020204" pitchFamily="34" charset="-122"/>
                        </a:rPr>
                        <a:t>1499</a:t>
                      </a:r>
                      <a:endParaRPr lang="en-US" altLang="zh-CN"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a:latin typeface="微软雅黑" panose="020B0503020204020204" pitchFamily="34" charset="-122"/>
                          <a:ea typeface="微软雅黑" panose="020B0503020204020204" pitchFamily="34" charset="-122"/>
                        </a:rPr>
                        <a:t>13%</a:t>
                      </a:r>
                      <a:endParaRPr lang="en-US" altLang="zh-CN" sz="16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600">
                          <a:latin typeface="微软雅黑" panose="020B0503020204020204" pitchFamily="34" charset="-122"/>
                          <a:ea typeface="微软雅黑" panose="020B0503020204020204" pitchFamily="34" charset="-122"/>
                        </a:rPr>
                        <a:t>朝阳洞路</a:t>
                      </a:r>
                      <a:endParaRPr lang="zh-CN" altLang="en-US"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a:latin typeface="微软雅黑" panose="020B0503020204020204" pitchFamily="34" charset="-122"/>
                          <a:ea typeface="微软雅黑" panose="020B0503020204020204" pitchFamily="34" charset="-122"/>
                        </a:rPr>
                        <a:t>508</a:t>
                      </a:r>
                      <a:endParaRPr lang="en-US" altLang="zh-CN"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a:latin typeface="微软雅黑" panose="020B0503020204020204" pitchFamily="34" charset="-122"/>
                          <a:ea typeface="微软雅黑" panose="020B0503020204020204" pitchFamily="34" charset="-122"/>
                        </a:rPr>
                        <a:t>472</a:t>
                      </a:r>
                      <a:endParaRPr lang="en-US" altLang="zh-CN" sz="16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600">
                          <a:latin typeface="微软雅黑" panose="020B0503020204020204" pitchFamily="34" charset="-122"/>
                          <a:ea typeface="微软雅黑" panose="020B0503020204020204" pitchFamily="34" charset="-122"/>
                        </a:rPr>
                        <a:t>4%</a:t>
                      </a:r>
                      <a:endParaRPr lang="en-US" altLang="zh-CN" sz="1600">
                        <a:latin typeface="微软雅黑" panose="020B0503020204020204" pitchFamily="34" charset="-122"/>
                        <a:ea typeface="微软雅黑" panose="020B0503020204020204" pitchFamily="34" charset="-122"/>
                      </a:endParaRPr>
                    </a:p>
                  </a:txBody>
                  <a:tcPr anchor="ctr"/>
                </a:tc>
              </a:tr>
            </a:tbl>
          </a:graphicData>
        </a:graphic>
      </p:graphicFrame>
      <p:pic>
        <p:nvPicPr>
          <p:cNvPr id="14" name="图片 13"/>
          <p:cNvPicPr>
            <a:picLocks noChangeAspect="1"/>
          </p:cNvPicPr>
          <p:nvPr/>
        </p:nvPicPr>
        <p:blipFill>
          <a:blip r:embed="rId5"/>
          <a:stretch>
            <a:fillRect/>
          </a:stretch>
        </p:blipFill>
        <p:spPr>
          <a:xfrm>
            <a:off x="6333490" y="1144905"/>
            <a:ext cx="4828540" cy="49047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462978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匝道</a:t>
            </a:r>
            <a:r>
              <a:rPr lang="en-US" altLang="zh-CN" sz="2800" b="1" dirty="0" smtClean="0">
                <a:solidFill>
                  <a:srgbClr val="FF0000"/>
                </a:solidFill>
                <a:latin typeface="微软雅黑" panose="020B0503020204020204" pitchFamily="34" charset="-122"/>
                <a:ea typeface="微软雅黑" panose="020B0503020204020204" pitchFamily="34" charset="-122"/>
                <a:cs typeface="+mn-ea"/>
                <a:sym typeface="+mn-lt"/>
              </a:rPr>
              <a:t>OD</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分布</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7" name="表格 6"/>
          <p:cNvGraphicFramePr/>
          <p:nvPr/>
        </p:nvGraphicFramePr>
        <p:xfrm>
          <a:off x="407670" y="1073785"/>
          <a:ext cx="11376660" cy="5435600"/>
        </p:xfrm>
        <a:graphic>
          <a:graphicData uri="http://schemas.openxmlformats.org/drawingml/2006/table">
            <a:tbl>
              <a:tblPr firstRow="1" bandRow="1">
                <a:tableStyleId>{5C22544A-7EE6-4342-B048-85BDC9FD1C3A}</a:tableStyleId>
              </a:tblPr>
              <a:tblGrid>
                <a:gridCol w="1472565"/>
                <a:gridCol w="1135380"/>
                <a:gridCol w="1267460"/>
                <a:gridCol w="826770"/>
                <a:gridCol w="744855"/>
                <a:gridCol w="811530"/>
                <a:gridCol w="1034415"/>
                <a:gridCol w="995680"/>
                <a:gridCol w="1045845"/>
                <a:gridCol w="1020445"/>
                <a:gridCol w="1021715"/>
              </a:tblGrid>
              <a:tr h="664210">
                <a:tc>
                  <a:txBody>
                    <a:bodyPr/>
                    <a:lstStyle/>
                    <a:p>
                      <a:pPr algn="ctr">
                        <a:buNone/>
                      </a:pPr>
                      <a:r>
                        <a:rPr lang="zh-CN" altLang="en-US" sz="1400">
                          <a:latin typeface="微软雅黑" panose="020B0503020204020204" pitchFamily="34" charset="-122"/>
                          <a:ea typeface="微软雅黑" panose="020B0503020204020204" pitchFamily="34" charset="-122"/>
                        </a:rPr>
                        <a:t>匝道口</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艺校立交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汤巴关立交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渔安立交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东站立交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杨柳井立交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北站立交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黔春立交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新添立交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富源立交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朝阳洞路</a:t>
                      </a:r>
                      <a:endParaRPr lang="zh-CN" altLang="en-US" sz="1400">
                        <a:latin typeface="微软雅黑" panose="020B0503020204020204" pitchFamily="34" charset="-122"/>
                        <a:ea typeface="微软雅黑" panose="020B0503020204020204" pitchFamily="34" charset="-122"/>
                      </a:endParaRPr>
                    </a:p>
                  </a:txBody>
                  <a:tcPr anchor="ctr"/>
                </a:tc>
              </a:tr>
              <a:tr h="629285">
                <a:tc>
                  <a:txBody>
                    <a:bodyPr/>
                    <a:lstStyle/>
                    <a:p>
                      <a:pPr algn="ctr">
                        <a:buNone/>
                      </a:pPr>
                      <a:r>
                        <a:rPr lang="zh-CN" altLang="en-US" sz="1400">
                          <a:latin typeface="微软雅黑" panose="020B0503020204020204" pitchFamily="34" charset="-122"/>
                          <a:ea typeface="微软雅黑" panose="020B0503020204020204" pitchFamily="34" charset="-122"/>
                        </a:rPr>
                        <a:t>艺校立交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233</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sym typeface="+mn-ea"/>
                        </a:rPr>
                        <a:t>233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sym typeface="+mn-ea"/>
                        </a:rPr>
                        <a:t>233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sym typeface="+mn-ea"/>
                        </a:rPr>
                        <a:t>233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sym typeface="+mn-ea"/>
                        </a:rPr>
                        <a:t>233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sym typeface="+mn-ea"/>
                        </a:rPr>
                        <a:t>233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sym typeface="+mn-ea"/>
                        </a:rPr>
                        <a:t>233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sym typeface="+mn-ea"/>
                        </a:rPr>
                        <a:t>233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sym typeface="+mn-ea"/>
                        </a:rPr>
                        <a:t>233</a:t>
                      </a:r>
                      <a:endParaRPr lang="en-US" altLang="zh-CN" sz="1400">
                        <a:latin typeface="微软雅黑" panose="020B0503020204020204" pitchFamily="34" charset="-122"/>
                        <a:ea typeface="微软雅黑" panose="020B0503020204020204" pitchFamily="34" charset="-122"/>
                      </a:endParaRPr>
                    </a:p>
                  </a:txBody>
                  <a:tcPr anchor="ctr"/>
                </a:tc>
              </a:tr>
              <a:tr h="464820">
                <a:tc>
                  <a:txBody>
                    <a:bodyPr/>
                    <a:lstStyle/>
                    <a:p>
                      <a:pPr algn="ctr">
                        <a:buNone/>
                      </a:pPr>
                      <a:r>
                        <a:rPr lang="zh-CN" altLang="en-US" sz="1400">
                          <a:latin typeface="微软雅黑" panose="020B0503020204020204" pitchFamily="34" charset="-122"/>
                          <a:ea typeface="微软雅黑" panose="020B0503020204020204" pitchFamily="34" charset="-122"/>
                          <a:sym typeface="+mn-ea"/>
                        </a:rPr>
                        <a:t>汤巴关立交</a:t>
                      </a:r>
                      <a:endParaRPr lang="zh-CN" altLang="en-US" sz="14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114</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r>
              <a:tr h="407035">
                <a:tc>
                  <a:txBody>
                    <a:bodyPr/>
                    <a:lstStyle/>
                    <a:p>
                      <a:pPr algn="ctr">
                        <a:buNone/>
                      </a:pPr>
                      <a:r>
                        <a:rPr lang="zh-CN" altLang="en-US" sz="1400">
                          <a:latin typeface="微软雅黑" panose="020B0503020204020204" pitchFamily="34" charset="-122"/>
                          <a:ea typeface="微软雅黑" panose="020B0503020204020204" pitchFamily="34" charset="-122"/>
                          <a:sym typeface="+mn-ea"/>
                        </a:rPr>
                        <a:t>渔安立交</a:t>
                      </a:r>
                      <a:endParaRPr lang="zh-CN" altLang="en-US" sz="14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153</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204</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r>
              <a:tr h="431800">
                <a:tc>
                  <a:txBody>
                    <a:bodyPr/>
                    <a:lstStyle/>
                    <a:p>
                      <a:pPr algn="ctr">
                        <a:buNone/>
                      </a:pPr>
                      <a:r>
                        <a:rPr lang="zh-CN" altLang="en-US" sz="1400">
                          <a:latin typeface="微软雅黑" panose="020B0503020204020204" pitchFamily="34" charset="-122"/>
                          <a:ea typeface="微软雅黑" panose="020B0503020204020204" pitchFamily="34" charset="-122"/>
                          <a:sym typeface="+mn-ea"/>
                        </a:rPr>
                        <a:t>东站立交</a:t>
                      </a:r>
                      <a:endParaRPr lang="zh-CN" altLang="en-US" sz="14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26 </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39</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r>
              <a:tr h="465455">
                <a:tc>
                  <a:txBody>
                    <a:bodyPr/>
                    <a:lstStyle/>
                    <a:p>
                      <a:pPr algn="ctr">
                        <a:buNone/>
                      </a:pPr>
                      <a:r>
                        <a:rPr lang="zh-CN" altLang="en-US" sz="1400">
                          <a:latin typeface="微软雅黑" panose="020B0503020204020204" pitchFamily="34" charset="-122"/>
                          <a:ea typeface="微软雅黑" panose="020B0503020204020204" pitchFamily="34" charset="-122"/>
                          <a:sym typeface="+mn-ea"/>
                        </a:rPr>
                        <a:t>杨柳井立交</a:t>
                      </a:r>
                      <a:endParaRPr lang="zh-CN" altLang="en-US" sz="14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9</a:t>
                      </a:r>
                      <a:r>
                        <a:rPr lang="zh-CN" altLang="en-US" sz="1400">
                          <a:latin typeface="微软雅黑" panose="020B0503020204020204" pitchFamily="34" charset="-122"/>
                          <a:ea typeface="微软雅黑" panose="020B0503020204020204" pitchFamily="34" charset="-122"/>
                        </a:rPr>
                        <a:t> </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r>
              <a:tr h="431800">
                <a:tc>
                  <a:txBody>
                    <a:bodyPr/>
                    <a:lstStyle/>
                    <a:p>
                      <a:pPr algn="ctr">
                        <a:buNone/>
                      </a:pPr>
                      <a:r>
                        <a:rPr lang="zh-CN" altLang="en-US" sz="1400">
                          <a:latin typeface="微软雅黑" panose="020B0503020204020204" pitchFamily="34" charset="-122"/>
                          <a:ea typeface="微软雅黑" panose="020B0503020204020204" pitchFamily="34" charset="-122"/>
                          <a:sym typeface="+mn-ea"/>
                        </a:rPr>
                        <a:t>北站立交</a:t>
                      </a:r>
                      <a:endParaRPr lang="zh-CN" altLang="en-US" sz="14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6</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r>
              <a:tr h="511810">
                <a:tc>
                  <a:txBody>
                    <a:bodyPr/>
                    <a:lstStyle/>
                    <a:p>
                      <a:pPr algn="ctr">
                        <a:buNone/>
                      </a:pPr>
                      <a:r>
                        <a:rPr lang="zh-CN" altLang="en-US" sz="1400">
                          <a:latin typeface="微软雅黑" panose="020B0503020204020204" pitchFamily="34" charset="-122"/>
                          <a:ea typeface="微软雅黑" panose="020B0503020204020204" pitchFamily="34" charset="-122"/>
                          <a:sym typeface="+mn-ea"/>
                        </a:rPr>
                        <a:t>黔春立交</a:t>
                      </a:r>
                      <a:endParaRPr lang="zh-CN" altLang="en-US" sz="14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136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262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r>
              <a:tr h="367030">
                <a:tc>
                  <a:txBody>
                    <a:bodyPr/>
                    <a:lstStyle/>
                    <a:p>
                      <a:pPr algn="ctr">
                        <a:buNone/>
                      </a:pPr>
                      <a:r>
                        <a:rPr lang="zh-CN" altLang="en-US" sz="1400">
                          <a:latin typeface="微软雅黑" panose="020B0503020204020204" pitchFamily="34" charset="-122"/>
                          <a:ea typeface="微软雅黑" panose="020B0503020204020204" pitchFamily="34" charset="-122"/>
                        </a:rPr>
                        <a:t>新添立交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172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r>
              <a:tr h="485140">
                <a:tc>
                  <a:txBody>
                    <a:bodyPr/>
                    <a:lstStyle/>
                    <a:p>
                      <a:pPr algn="ctr">
                        <a:buNone/>
                      </a:pPr>
                      <a:r>
                        <a:rPr lang="zh-CN" altLang="en-US" sz="1400">
                          <a:latin typeface="微软雅黑" panose="020B0503020204020204" pitchFamily="34" charset="-122"/>
                          <a:ea typeface="微软雅黑" panose="020B0503020204020204" pitchFamily="34" charset="-122"/>
                        </a:rPr>
                        <a:t>富源立交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r>
              <a:tr h="577215">
                <a:tc>
                  <a:txBody>
                    <a:bodyPr/>
                    <a:lstStyle/>
                    <a:p>
                      <a:pPr algn="ctr">
                        <a:buNone/>
                      </a:pPr>
                      <a:r>
                        <a:rPr lang="zh-CN" altLang="en-US" sz="1400">
                          <a:latin typeface="微软雅黑" panose="020B0503020204020204" pitchFamily="34" charset="-122"/>
                          <a:ea typeface="微软雅黑" panose="020B0503020204020204" pitchFamily="34" charset="-122"/>
                        </a:rPr>
                        <a:t>朝阳洞路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72457"/>
            <a:ext cx="4431323"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中环路出行结构分析</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graphicFrame>
        <p:nvGraphicFramePr>
          <p:cNvPr id="16" name="图表 15"/>
          <p:cNvGraphicFramePr/>
          <p:nvPr/>
        </p:nvGraphicFramePr>
        <p:xfrm>
          <a:off x="555676" y="1902652"/>
          <a:ext cx="6618098" cy="4216793"/>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7" name="图表 16"/>
          <p:cNvGraphicFramePr/>
          <p:nvPr/>
        </p:nvGraphicFramePr>
        <p:xfrm>
          <a:off x="7510601" y="2039815"/>
          <a:ext cx="3899095" cy="4079629"/>
        </p:xfrm>
        <a:graphic>
          <a:graphicData uri="http://schemas.openxmlformats.org/drawingml/2006/chart">
            <c:chart xmlns:c="http://schemas.openxmlformats.org/drawingml/2006/chart" xmlns:r="http://schemas.openxmlformats.org/officeDocument/2006/relationships" r:id="rId2"/>
          </a:graphicData>
        </a:graphic>
      </p:graphicFrame>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20" name="图片 19"/>
          <p:cNvPicPr>
            <a:picLocks noChangeAspect="1"/>
          </p:cNvPicPr>
          <p:nvPr/>
        </p:nvPicPr>
        <p:blipFill>
          <a:blip r:embed="rId5"/>
          <a:stretch>
            <a:fillRect/>
          </a:stretch>
        </p:blipFill>
        <p:spPr>
          <a:xfrm>
            <a:off x="7230317" y="153543"/>
            <a:ext cx="3036071" cy="579170"/>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79427"/>
            <a:ext cx="4621021"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中环路主要匝道口拥堵排行</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graphicFrame>
        <p:nvGraphicFramePr>
          <p:cNvPr id="4" name="表格 3"/>
          <p:cNvGraphicFramePr>
            <a:graphicFrameLocks noGrp="1"/>
          </p:cNvGraphicFramePr>
          <p:nvPr/>
        </p:nvGraphicFramePr>
        <p:xfrm>
          <a:off x="559666" y="1332888"/>
          <a:ext cx="6135074" cy="4913167"/>
        </p:xfrm>
        <a:graphic>
          <a:graphicData uri="http://schemas.openxmlformats.org/drawingml/2006/table">
            <a:tbl>
              <a:tblPr firstRow="1" bandRow="1">
                <a:tableStyleId>{5C22544A-7EE6-4342-B048-85BDC9FD1C3A}</a:tableStyleId>
              </a:tblPr>
              <a:tblGrid>
                <a:gridCol w="818888"/>
                <a:gridCol w="1376720"/>
                <a:gridCol w="1927786"/>
                <a:gridCol w="2011680"/>
              </a:tblGrid>
              <a:tr h="309842">
                <a:tc>
                  <a:txBody>
                    <a:bodyPr/>
                    <a:lstStyle/>
                    <a:p>
                      <a:pPr algn="ctr"/>
                      <a:r>
                        <a:rPr lang="zh-CN" altLang="en-US" dirty="0" smtClean="0">
                          <a:latin typeface="微软雅黑" panose="020B0503020204020204" pitchFamily="34" charset="-122"/>
                          <a:ea typeface="微软雅黑" panose="020B0503020204020204" pitchFamily="34" charset="-122"/>
                        </a:rPr>
                        <a:t>排名</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区域</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全天拥堵时长</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高峰期平均</a:t>
                      </a:r>
                      <a:endParaRPr lang="zh-CN" altLang="en-US"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行车速度</a:t>
                      </a:r>
                      <a:r>
                        <a:rPr lang="en-US" altLang="zh-CN" dirty="0" smtClean="0">
                          <a:latin typeface="微软雅黑" panose="020B0503020204020204" pitchFamily="34" charset="-122"/>
                          <a:ea typeface="微软雅黑" panose="020B0503020204020204" pitchFamily="34" charset="-122"/>
                        </a:rPr>
                        <a:t>(km/h)</a:t>
                      </a:r>
                      <a:endParaRPr lang="en-US" altLang="zh-CN"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dirty="0" smtClean="0">
                          <a:latin typeface="微软雅黑" panose="020B0503020204020204" pitchFamily="34" charset="-122"/>
                          <a:ea typeface="微软雅黑" panose="020B0503020204020204" pitchFamily="34" charset="-122"/>
                        </a:rPr>
                        <a:t>1</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smtClean="0">
                          <a:latin typeface="微软雅黑" panose="020B0503020204020204" pitchFamily="34" charset="-122"/>
                          <a:ea typeface="微软雅黑" panose="020B0503020204020204" pitchFamily="34" charset="-122"/>
                          <a:sym typeface="+mn-ea"/>
                        </a:rPr>
                        <a:t>艺校立交</a:t>
                      </a:r>
                      <a:endParaRPr lang="zh-CN" altLang="en-US" sz="18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5</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25.96</a:t>
                      </a:r>
                      <a:endParaRPr lang="en-US" altLang="zh-CN" dirty="0" smtClean="0">
                        <a:latin typeface="微软雅黑" panose="020B0503020204020204" pitchFamily="34" charset="-122"/>
                        <a:ea typeface="微软雅黑" panose="020B0503020204020204" pitchFamily="34" charset="-122"/>
                      </a:endParaRPr>
                    </a:p>
                  </a:txBody>
                  <a:tcPr anchor="ctr"/>
                </a:tc>
              </a:tr>
              <a:tr h="599656">
                <a:tc>
                  <a:txBody>
                    <a:bodyPr/>
                    <a:lstStyle/>
                    <a:p>
                      <a:pPr algn="ctr"/>
                      <a:r>
                        <a:rPr lang="en-US" altLang="zh-CN" dirty="0" smtClean="0">
                          <a:latin typeface="微软雅黑" panose="020B0503020204020204" pitchFamily="34" charset="-122"/>
                          <a:ea typeface="微软雅黑" panose="020B0503020204020204" pitchFamily="34" charset="-122"/>
                        </a:rPr>
                        <a:t>2</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smtClean="0">
                          <a:latin typeface="微软雅黑" panose="020B0503020204020204" pitchFamily="34" charset="-122"/>
                          <a:ea typeface="微软雅黑" panose="020B0503020204020204" pitchFamily="34" charset="-122"/>
                          <a:sym typeface="+mn-ea"/>
                        </a:rPr>
                        <a:t>贵阳街立交</a:t>
                      </a:r>
                      <a:endParaRPr lang="zh-CN" altLang="en-US" sz="18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4.5</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26.52</a:t>
                      </a:r>
                      <a:endParaRPr lang="en-US" altLang="zh-CN"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dirty="0" smtClean="0">
                          <a:latin typeface="微软雅黑" panose="020B0503020204020204" pitchFamily="34" charset="-122"/>
                          <a:ea typeface="微软雅黑" panose="020B0503020204020204" pitchFamily="34" charset="-122"/>
                        </a:rPr>
                        <a:t>3</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smtClean="0">
                          <a:latin typeface="微软雅黑" panose="020B0503020204020204" pitchFamily="34" charset="-122"/>
                          <a:ea typeface="微软雅黑" panose="020B0503020204020204" pitchFamily="34" charset="-122"/>
                          <a:sym typeface="+mn-ea"/>
                        </a:rPr>
                        <a:t>黔春立交</a:t>
                      </a:r>
                      <a:endParaRPr lang="zh-CN" altLang="en-US" sz="18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4.4</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27.83</a:t>
                      </a:r>
                      <a:endParaRPr lang="en-US" altLang="zh-CN"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dirty="0" smtClean="0">
                          <a:latin typeface="微软雅黑" panose="020B0503020204020204" pitchFamily="34" charset="-122"/>
                          <a:ea typeface="微软雅黑" panose="020B0503020204020204" pitchFamily="34" charset="-122"/>
                        </a:rPr>
                        <a:t>4</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smtClean="0">
                          <a:latin typeface="微软雅黑" panose="020B0503020204020204" pitchFamily="34" charset="-122"/>
                          <a:ea typeface="微软雅黑" panose="020B0503020204020204" pitchFamily="34" charset="-122"/>
                          <a:sym typeface="+mn-ea"/>
                        </a:rPr>
                        <a:t>北站立交</a:t>
                      </a:r>
                      <a:endParaRPr lang="zh-CN" altLang="en-US" sz="18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4.2</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28.96</a:t>
                      </a:r>
                      <a:endParaRPr lang="en-US" altLang="zh-CN"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dirty="0" smtClean="0">
                          <a:latin typeface="微软雅黑" panose="020B0503020204020204" pitchFamily="34" charset="-122"/>
                          <a:ea typeface="微软雅黑" panose="020B0503020204020204" pitchFamily="34" charset="-122"/>
                        </a:rPr>
                        <a:t>5</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smtClean="0">
                          <a:latin typeface="微软雅黑" panose="020B0503020204020204" pitchFamily="34" charset="-122"/>
                          <a:ea typeface="微软雅黑" panose="020B0503020204020204" pitchFamily="34" charset="-122"/>
                          <a:sym typeface="+mn-ea"/>
                        </a:rPr>
                        <a:t>渔安立交</a:t>
                      </a:r>
                      <a:endParaRPr lang="zh-CN" altLang="en-US" sz="18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4.0</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29.55</a:t>
                      </a:r>
                      <a:endParaRPr lang="en-US" altLang="zh-CN"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dirty="0" smtClean="0">
                          <a:latin typeface="微软雅黑" panose="020B0503020204020204" pitchFamily="34" charset="-122"/>
                          <a:ea typeface="微软雅黑" panose="020B0503020204020204" pitchFamily="34" charset="-122"/>
                        </a:rPr>
                        <a:t>6</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新添立交</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3.8</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30.55</a:t>
                      </a:r>
                      <a:endParaRPr lang="en-US" altLang="zh-CN"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dirty="0" smtClean="0">
                          <a:latin typeface="微软雅黑" panose="020B0503020204020204" pitchFamily="34" charset="-122"/>
                          <a:ea typeface="微软雅黑" panose="020B0503020204020204" pitchFamily="34" charset="-122"/>
                        </a:rPr>
                        <a:t>7</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杨柳井立交</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3.7</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31.22</a:t>
                      </a:r>
                      <a:endParaRPr lang="en-US" altLang="zh-CN"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dirty="0" smtClean="0">
                          <a:latin typeface="微软雅黑" panose="020B0503020204020204" pitchFamily="34" charset="-122"/>
                          <a:ea typeface="微软雅黑" panose="020B0503020204020204" pitchFamily="34" charset="-122"/>
                        </a:rPr>
                        <a:t>8</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汤粑关立交</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3.5</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31.56</a:t>
                      </a:r>
                      <a:endParaRPr lang="en-US" altLang="zh-CN"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dirty="0" smtClean="0">
                          <a:latin typeface="微软雅黑" panose="020B0503020204020204" pitchFamily="34" charset="-122"/>
                          <a:ea typeface="微软雅黑" panose="020B0503020204020204" pitchFamily="34" charset="-122"/>
                        </a:rPr>
                        <a:t>9</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东站立交</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3.4</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32.33</a:t>
                      </a:r>
                      <a:endParaRPr lang="en-US" altLang="zh-CN"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dirty="0" smtClean="0">
                          <a:latin typeface="微软雅黑" panose="020B0503020204020204" pitchFamily="34" charset="-122"/>
                          <a:ea typeface="微软雅黑" panose="020B0503020204020204" pitchFamily="34" charset="-122"/>
                        </a:rPr>
                        <a:t>10</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南岳立交</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3.2</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32.55</a:t>
                      </a:r>
                      <a:endParaRPr lang="en-US" altLang="zh-CN" dirty="0" smtClean="0">
                        <a:latin typeface="微软雅黑" panose="020B0503020204020204" pitchFamily="34" charset="-122"/>
                        <a:ea typeface="微软雅黑" panose="020B0503020204020204" pitchFamily="34" charset="-122"/>
                      </a:endParaRPr>
                    </a:p>
                  </a:txBody>
                  <a:tcPr anchor="ctr"/>
                </a:tc>
              </a:tr>
            </a:tbl>
          </a:graphicData>
        </a:graphic>
      </p:graphicFrame>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8295" y="1403672"/>
            <a:ext cx="4197968" cy="4769993"/>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4"/>
          <a:stretch>
            <a:fillRect/>
          </a:stretch>
        </p:blipFill>
        <p:spPr>
          <a:xfrm>
            <a:off x="7230317" y="153543"/>
            <a:ext cx="3036071" cy="579170"/>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9400"/>
            <a:ext cx="574929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中环路主要匝道口</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早高峰</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拥堵排行</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graphicFrame>
        <p:nvGraphicFramePr>
          <p:cNvPr id="4" name="表格 3"/>
          <p:cNvGraphicFramePr>
            <a:graphicFrameLocks noGrp="1"/>
          </p:cNvGraphicFramePr>
          <p:nvPr/>
        </p:nvGraphicFramePr>
        <p:xfrm>
          <a:off x="559435" y="1332865"/>
          <a:ext cx="10237470" cy="4719079"/>
        </p:xfrm>
        <a:graphic>
          <a:graphicData uri="http://schemas.openxmlformats.org/drawingml/2006/table">
            <a:tbl>
              <a:tblPr firstRow="1" bandRow="1">
                <a:tableStyleId>{5C22544A-7EE6-4342-B048-85BDC9FD1C3A}</a:tableStyleId>
              </a:tblPr>
              <a:tblGrid>
                <a:gridCol w="1029335"/>
                <a:gridCol w="1730375"/>
                <a:gridCol w="2423160"/>
                <a:gridCol w="2527300"/>
                <a:gridCol w="2527300"/>
              </a:tblGrid>
              <a:tr h="309842">
                <a:tc>
                  <a:txBody>
                    <a:bodyPr/>
                    <a:lstStyle/>
                    <a:p>
                      <a:pPr algn="ctr"/>
                      <a:r>
                        <a:rPr lang="zh-CN" altLang="en-US" dirty="0" smtClean="0">
                          <a:latin typeface="微软雅黑" panose="020B0503020204020204" pitchFamily="34" charset="-122"/>
                          <a:ea typeface="微软雅黑" panose="020B0503020204020204" pitchFamily="34" charset="-122"/>
                        </a:rPr>
                        <a:t>排名</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区域</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全天拥堵时长</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高峰最低行车速度</a:t>
                      </a:r>
                      <a:r>
                        <a:rPr lang="en-US" altLang="zh-CN" dirty="0" smtClean="0">
                          <a:latin typeface="微软雅黑" panose="020B0503020204020204" pitchFamily="34" charset="-122"/>
                          <a:ea typeface="微软雅黑" panose="020B0503020204020204" pitchFamily="34" charset="-122"/>
                        </a:rPr>
                        <a:t>(km/h)</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dirty="0" smtClean="0">
                          <a:latin typeface="微软雅黑" panose="020B0503020204020204" pitchFamily="34" charset="-122"/>
                          <a:ea typeface="微软雅黑" panose="020B0503020204020204" pitchFamily="34" charset="-122"/>
                        </a:rPr>
                        <a:t>高峰平均行车速度（</a:t>
                      </a:r>
                      <a:r>
                        <a:rPr lang="en-US" altLang="zh-CN" dirty="0" smtClean="0">
                          <a:latin typeface="微软雅黑" panose="020B0503020204020204" pitchFamily="34" charset="-122"/>
                          <a:ea typeface="微软雅黑" panose="020B0503020204020204" pitchFamily="34" charset="-122"/>
                        </a:rPr>
                        <a:t>km/h</a:t>
                      </a:r>
                      <a:r>
                        <a:rPr lang="zh-CN" altLang="en-US" dirty="0" smtClean="0">
                          <a:latin typeface="微软雅黑" panose="020B0503020204020204" pitchFamily="34" charset="-122"/>
                          <a:ea typeface="微软雅黑" panose="020B0503020204020204" pitchFamily="34" charset="-122"/>
                        </a:rPr>
                        <a:t>）</a:t>
                      </a:r>
                      <a:endParaRPr lang="zh-CN" altLang="en-US" dirty="0" smtClean="0">
                        <a:latin typeface="微软雅黑" panose="020B0503020204020204" pitchFamily="34" charset="-122"/>
                        <a:ea typeface="微软雅黑" panose="020B0503020204020204" pitchFamily="34" charset="-122"/>
                      </a:endParaRPr>
                    </a:p>
                  </a:txBody>
                  <a:tcPr anchor="ctr"/>
                </a:tc>
              </a:tr>
              <a:tr h="447675">
                <a:tc>
                  <a:txBody>
                    <a:bodyPr/>
                    <a:lstStyle/>
                    <a:p>
                      <a:pPr algn="ctr"/>
                      <a:r>
                        <a:rPr lang="en-US" altLang="zh-CN" dirty="0" smtClean="0">
                          <a:latin typeface="微软雅黑" panose="020B0503020204020204" pitchFamily="34" charset="-122"/>
                          <a:ea typeface="微软雅黑" panose="020B0503020204020204" pitchFamily="34" charset="-122"/>
                        </a:rPr>
                        <a:t>1</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smtClean="0">
                          <a:latin typeface="微软雅黑" panose="020B0503020204020204" pitchFamily="34" charset="-122"/>
                          <a:ea typeface="微软雅黑" panose="020B0503020204020204" pitchFamily="34" charset="-122"/>
                          <a:sym typeface="+mn-ea"/>
                        </a:rPr>
                        <a:t>艺校立交</a:t>
                      </a:r>
                      <a:endParaRPr lang="zh-CN" altLang="en-US" sz="18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5</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25.96</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dirty="0" smtClean="0">
                          <a:latin typeface="微软雅黑" panose="020B0503020204020204" pitchFamily="34" charset="-122"/>
                          <a:ea typeface="微软雅黑" panose="020B0503020204020204" pitchFamily="34" charset="-122"/>
                        </a:rPr>
                        <a:t>27.80</a:t>
                      </a:r>
                      <a:endParaRPr lang="en-US" altLang="zh-CN" dirty="0" smtClean="0">
                        <a:latin typeface="微软雅黑" panose="020B0503020204020204" pitchFamily="34" charset="-122"/>
                        <a:ea typeface="微软雅黑" panose="020B0503020204020204" pitchFamily="34" charset="-122"/>
                      </a:endParaRPr>
                    </a:p>
                  </a:txBody>
                  <a:tcPr anchor="ctr"/>
                </a:tc>
              </a:tr>
              <a:tr h="363220">
                <a:tc>
                  <a:txBody>
                    <a:bodyPr/>
                    <a:lstStyle/>
                    <a:p>
                      <a:pPr algn="ctr"/>
                      <a:r>
                        <a:rPr lang="en-US" altLang="zh-CN" dirty="0" smtClean="0">
                          <a:latin typeface="微软雅黑" panose="020B0503020204020204" pitchFamily="34" charset="-122"/>
                          <a:ea typeface="微软雅黑" panose="020B0503020204020204" pitchFamily="34" charset="-122"/>
                        </a:rPr>
                        <a:t>2</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smtClean="0">
                          <a:latin typeface="微软雅黑" panose="020B0503020204020204" pitchFamily="34" charset="-122"/>
                          <a:ea typeface="微软雅黑" panose="020B0503020204020204" pitchFamily="34" charset="-122"/>
                          <a:sym typeface="+mn-ea"/>
                        </a:rPr>
                        <a:t>贵阳街立交</a:t>
                      </a:r>
                      <a:endParaRPr lang="zh-CN" altLang="en-US" sz="18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4.5</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26.52</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dirty="0" smtClean="0">
                          <a:latin typeface="微软雅黑" panose="020B0503020204020204" pitchFamily="34" charset="-122"/>
                          <a:ea typeface="微软雅黑" panose="020B0503020204020204" pitchFamily="34" charset="-122"/>
                        </a:rPr>
                        <a:t>28.34</a:t>
                      </a:r>
                      <a:endParaRPr lang="en-US" altLang="zh-CN"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dirty="0" smtClean="0">
                          <a:latin typeface="微软雅黑" panose="020B0503020204020204" pitchFamily="34" charset="-122"/>
                          <a:ea typeface="微软雅黑" panose="020B0503020204020204" pitchFamily="34" charset="-122"/>
                        </a:rPr>
                        <a:t>3</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smtClean="0">
                          <a:latin typeface="微软雅黑" panose="020B0503020204020204" pitchFamily="34" charset="-122"/>
                          <a:ea typeface="微软雅黑" panose="020B0503020204020204" pitchFamily="34" charset="-122"/>
                          <a:sym typeface="+mn-ea"/>
                        </a:rPr>
                        <a:t>黔春立交</a:t>
                      </a:r>
                      <a:endParaRPr lang="zh-CN" altLang="en-US" sz="18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4.4</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27.83</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dirty="0" smtClean="0">
                          <a:latin typeface="微软雅黑" panose="020B0503020204020204" pitchFamily="34" charset="-122"/>
                          <a:ea typeface="微软雅黑" panose="020B0503020204020204" pitchFamily="34" charset="-122"/>
                        </a:rPr>
                        <a:t>29.12</a:t>
                      </a:r>
                      <a:endParaRPr lang="en-US" altLang="zh-CN" dirty="0" smtClean="0">
                        <a:latin typeface="微软雅黑" panose="020B0503020204020204" pitchFamily="34" charset="-122"/>
                        <a:ea typeface="微软雅黑" panose="020B0503020204020204" pitchFamily="34" charset="-122"/>
                      </a:endParaRPr>
                    </a:p>
                  </a:txBody>
                  <a:tcPr anchor="ctr"/>
                </a:tc>
              </a:tr>
              <a:tr h="408305">
                <a:tc>
                  <a:txBody>
                    <a:bodyPr/>
                    <a:lstStyle/>
                    <a:p>
                      <a:pPr algn="ctr"/>
                      <a:r>
                        <a:rPr lang="en-US" altLang="zh-CN" dirty="0" smtClean="0">
                          <a:latin typeface="微软雅黑" panose="020B0503020204020204" pitchFamily="34" charset="-122"/>
                          <a:ea typeface="微软雅黑" panose="020B0503020204020204" pitchFamily="34" charset="-122"/>
                        </a:rPr>
                        <a:t>4</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smtClean="0">
                          <a:latin typeface="微软雅黑" panose="020B0503020204020204" pitchFamily="34" charset="-122"/>
                          <a:ea typeface="微软雅黑" panose="020B0503020204020204" pitchFamily="34" charset="-122"/>
                          <a:sym typeface="+mn-ea"/>
                        </a:rPr>
                        <a:t>北站立交</a:t>
                      </a:r>
                      <a:endParaRPr lang="zh-CN" altLang="en-US" sz="18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4.2</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28.96</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dirty="0" smtClean="0">
                          <a:latin typeface="微软雅黑" panose="020B0503020204020204" pitchFamily="34" charset="-122"/>
                          <a:ea typeface="微软雅黑" panose="020B0503020204020204" pitchFamily="34" charset="-122"/>
                        </a:rPr>
                        <a:t>31.25</a:t>
                      </a:r>
                      <a:endParaRPr lang="en-US" altLang="zh-CN" dirty="0" smtClean="0">
                        <a:latin typeface="微软雅黑" panose="020B0503020204020204" pitchFamily="34" charset="-122"/>
                        <a:ea typeface="微软雅黑" panose="020B0503020204020204" pitchFamily="34" charset="-122"/>
                      </a:endParaRPr>
                    </a:p>
                  </a:txBody>
                  <a:tcPr anchor="ctr"/>
                </a:tc>
              </a:tr>
              <a:tr h="408305">
                <a:tc>
                  <a:txBody>
                    <a:bodyPr/>
                    <a:lstStyle/>
                    <a:p>
                      <a:pPr algn="ctr"/>
                      <a:r>
                        <a:rPr lang="en-US" altLang="zh-CN" dirty="0" smtClean="0">
                          <a:latin typeface="微软雅黑" panose="020B0503020204020204" pitchFamily="34" charset="-122"/>
                          <a:ea typeface="微软雅黑" panose="020B0503020204020204" pitchFamily="34" charset="-122"/>
                        </a:rPr>
                        <a:t>5</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smtClean="0">
                          <a:latin typeface="微软雅黑" panose="020B0503020204020204" pitchFamily="34" charset="-122"/>
                          <a:ea typeface="微软雅黑" panose="020B0503020204020204" pitchFamily="34" charset="-122"/>
                          <a:sym typeface="+mn-ea"/>
                        </a:rPr>
                        <a:t>渔安立交</a:t>
                      </a:r>
                      <a:endParaRPr lang="zh-CN" altLang="en-US" sz="18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4.0</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29.55</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dirty="0" smtClean="0">
                          <a:latin typeface="微软雅黑" panose="020B0503020204020204" pitchFamily="34" charset="-122"/>
                          <a:ea typeface="微软雅黑" panose="020B0503020204020204" pitchFamily="34" charset="-122"/>
                        </a:rPr>
                        <a:t>33.48</a:t>
                      </a:r>
                      <a:endParaRPr lang="en-US" altLang="zh-CN"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dirty="0" smtClean="0">
                          <a:latin typeface="微软雅黑" panose="020B0503020204020204" pitchFamily="34" charset="-122"/>
                          <a:ea typeface="微软雅黑" panose="020B0503020204020204" pitchFamily="34" charset="-122"/>
                        </a:rPr>
                        <a:t>6</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新添立交</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3.8</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30.55</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dirty="0" smtClean="0">
                          <a:latin typeface="微软雅黑" panose="020B0503020204020204" pitchFamily="34" charset="-122"/>
                          <a:ea typeface="微软雅黑" panose="020B0503020204020204" pitchFamily="34" charset="-122"/>
                        </a:rPr>
                        <a:t>34.23</a:t>
                      </a:r>
                      <a:endParaRPr lang="en-US" altLang="zh-CN"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dirty="0" smtClean="0">
                          <a:latin typeface="微软雅黑" panose="020B0503020204020204" pitchFamily="34" charset="-122"/>
                          <a:ea typeface="微软雅黑" panose="020B0503020204020204" pitchFamily="34" charset="-122"/>
                        </a:rPr>
                        <a:t>7</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杨柳井立交</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3.7</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31.22</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dirty="0" smtClean="0">
                          <a:latin typeface="微软雅黑" panose="020B0503020204020204" pitchFamily="34" charset="-122"/>
                          <a:ea typeface="微软雅黑" panose="020B0503020204020204" pitchFamily="34" charset="-122"/>
                        </a:rPr>
                        <a:t>35.87</a:t>
                      </a:r>
                      <a:endParaRPr lang="en-US" altLang="zh-CN"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dirty="0" smtClean="0">
                          <a:latin typeface="微软雅黑" panose="020B0503020204020204" pitchFamily="34" charset="-122"/>
                          <a:ea typeface="微软雅黑" panose="020B0503020204020204" pitchFamily="34" charset="-122"/>
                        </a:rPr>
                        <a:t>8</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汤粑关立交</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3.5</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31.56</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dirty="0" smtClean="0">
                          <a:latin typeface="微软雅黑" panose="020B0503020204020204" pitchFamily="34" charset="-122"/>
                          <a:ea typeface="微软雅黑" panose="020B0503020204020204" pitchFamily="34" charset="-122"/>
                        </a:rPr>
                        <a:t>33.29</a:t>
                      </a:r>
                      <a:endParaRPr lang="en-US" altLang="zh-CN"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dirty="0" smtClean="0">
                          <a:latin typeface="微软雅黑" panose="020B0503020204020204" pitchFamily="34" charset="-122"/>
                          <a:ea typeface="微软雅黑" panose="020B0503020204020204" pitchFamily="34" charset="-122"/>
                        </a:rPr>
                        <a:t>9</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东站立交</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3.4</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32.33</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dirty="0" smtClean="0">
                          <a:latin typeface="微软雅黑" panose="020B0503020204020204" pitchFamily="34" charset="-122"/>
                          <a:ea typeface="微软雅黑" panose="020B0503020204020204" pitchFamily="34" charset="-122"/>
                        </a:rPr>
                        <a:t>35.78</a:t>
                      </a:r>
                      <a:endParaRPr lang="en-US" altLang="zh-CN"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dirty="0" smtClean="0">
                          <a:latin typeface="微软雅黑" panose="020B0503020204020204" pitchFamily="34" charset="-122"/>
                          <a:ea typeface="微软雅黑" panose="020B0503020204020204" pitchFamily="34" charset="-122"/>
                        </a:rPr>
                        <a:t>10</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南岳立交</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3.2</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32.55</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dirty="0" smtClean="0">
                          <a:latin typeface="微软雅黑" panose="020B0503020204020204" pitchFamily="34" charset="-122"/>
                          <a:ea typeface="微软雅黑" panose="020B0503020204020204" pitchFamily="34" charset="-122"/>
                        </a:rPr>
                        <a:t>34.98</a:t>
                      </a:r>
                      <a:endParaRPr lang="en-US" altLang="zh-CN" dirty="0" smtClean="0">
                        <a:latin typeface="微软雅黑" panose="020B0503020204020204" pitchFamily="34" charset="-122"/>
                        <a:ea typeface="微软雅黑" panose="020B0503020204020204" pitchFamily="34" charset="-122"/>
                      </a:endParaRPr>
                    </a:p>
                  </a:txBody>
                  <a:tcPr anchor="ctr"/>
                </a:tc>
              </a:tr>
            </a:tbl>
          </a:graphicData>
        </a:graphic>
      </p:graphicFrame>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9400"/>
            <a:ext cx="574929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中环路主要匝道口</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晚高峰</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拥堵排行</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graphicFrame>
        <p:nvGraphicFramePr>
          <p:cNvPr id="4" name="表格 3"/>
          <p:cNvGraphicFramePr>
            <a:graphicFrameLocks noGrp="1"/>
          </p:cNvGraphicFramePr>
          <p:nvPr/>
        </p:nvGraphicFramePr>
        <p:xfrm>
          <a:off x="559435" y="1332865"/>
          <a:ext cx="10237470" cy="4769244"/>
        </p:xfrm>
        <a:graphic>
          <a:graphicData uri="http://schemas.openxmlformats.org/drawingml/2006/table">
            <a:tbl>
              <a:tblPr firstRow="1" bandRow="1">
                <a:tableStyleId>{5C22544A-7EE6-4342-B048-85BDC9FD1C3A}</a:tableStyleId>
              </a:tblPr>
              <a:tblGrid>
                <a:gridCol w="1029335"/>
                <a:gridCol w="1730375"/>
                <a:gridCol w="2423160"/>
                <a:gridCol w="2527300"/>
                <a:gridCol w="2527300"/>
              </a:tblGrid>
              <a:tr h="309842">
                <a:tc>
                  <a:txBody>
                    <a:bodyPr/>
                    <a:lstStyle/>
                    <a:p>
                      <a:pPr algn="ctr"/>
                      <a:r>
                        <a:rPr lang="zh-CN" altLang="en-US" dirty="0" smtClean="0">
                          <a:latin typeface="微软雅黑" panose="020B0503020204020204" pitchFamily="34" charset="-122"/>
                          <a:ea typeface="微软雅黑" panose="020B0503020204020204" pitchFamily="34" charset="-122"/>
                        </a:rPr>
                        <a:t>排名</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区域</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全天拥堵时长</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高峰最低行车速度</a:t>
                      </a:r>
                      <a:r>
                        <a:rPr lang="en-US" altLang="zh-CN" dirty="0" smtClean="0">
                          <a:latin typeface="微软雅黑" panose="020B0503020204020204" pitchFamily="34" charset="-122"/>
                          <a:ea typeface="微软雅黑" panose="020B0503020204020204" pitchFamily="34" charset="-122"/>
                        </a:rPr>
                        <a:t>(km/h)</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dirty="0" smtClean="0">
                          <a:latin typeface="微软雅黑" panose="020B0503020204020204" pitchFamily="34" charset="-122"/>
                          <a:ea typeface="微软雅黑" panose="020B0503020204020204" pitchFamily="34" charset="-122"/>
                        </a:rPr>
                        <a:t>高峰平均行车速度（</a:t>
                      </a:r>
                      <a:r>
                        <a:rPr lang="en-US" altLang="zh-CN" dirty="0" smtClean="0">
                          <a:latin typeface="微软雅黑" panose="020B0503020204020204" pitchFamily="34" charset="-122"/>
                          <a:ea typeface="微软雅黑" panose="020B0503020204020204" pitchFamily="34" charset="-122"/>
                        </a:rPr>
                        <a:t>km/h</a:t>
                      </a:r>
                      <a:r>
                        <a:rPr lang="zh-CN" altLang="en-US" dirty="0" smtClean="0">
                          <a:latin typeface="微软雅黑" panose="020B0503020204020204" pitchFamily="34" charset="-122"/>
                          <a:ea typeface="微软雅黑" panose="020B0503020204020204" pitchFamily="34" charset="-122"/>
                        </a:rPr>
                        <a:t>）</a:t>
                      </a:r>
                      <a:endParaRPr lang="zh-CN" altLang="en-US" dirty="0" smtClean="0">
                        <a:latin typeface="微软雅黑" panose="020B0503020204020204" pitchFamily="34" charset="-122"/>
                        <a:ea typeface="微软雅黑" panose="020B0503020204020204" pitchFamily="34" charset="-122"/>
                      </a:endParaRPr>
                    </a:p>
                  </a:txBody>
                  <a:tcPr anchor="ctr"/>
                </a:tc>
              </a:tr>
              <a:tr h="421640">
                <a:tc>
                  <a:txBody>
                    <a:bodyPr/>
                    <a:lstStyle/>
                    <a:p>
                      <a:pPr algn="ctr"/>
                      <a:r>
                        <a:rPr lang="en-US" altLang="zh-CN" dirty="0" smtClean="0">
                          <a:latin typeface="微软雅黑" panose="020B0503020204020204" pitchFamily="34" charset="-122"/>
                          <a:ea typeface="微软雅黑" panose="020B0503020204020204" pitchFamily="34" charset="-122"/>
                        </a:rPr>
                        <a:t>1</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smtClean="0">
                          <a:latin typeface="微软雅黑" panose="020B0503020204020204" pitchFamily="34" charset="-122"/>
                          <a:ea typeface="微软雅黑" panose="020B0503020204020204" pitchFamily="34" charset="-122"/>
                          <a:sym typeface="+mn-ea"/>
                        </a:rPr>
                        <a:t>艺校立交</a:t>
                      </a:r>
                      <a:endParaRPr lang="zh-CN" altLang="en-US" sz="18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5</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25.96</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dirty="0" smtClean="0">
                          <a:latin typeface="微软雅黑" panose="020B0503020204020204" pitchFamily="34" charset="-122"/>
                          <a:ea typeface="微软雅黑" panose="020B0503020204020204" pitchFamily="34" charset="-122"/>
                        </a:rPr>
                        <a:t>27.80</a:t>
                      </a:r>
                      <a:endParaRPr lang="en-US" altLang="zh-CN" dirty="0" smtClean="0">
                        <a:latin typeface="微软雅黑" panose="020B0503020204020204" pitchFamily="34" charset="-122"/>
                        <a:ea typeface="微软雅黑" panose="020B0503020204020204" pitchFamily="34" charset="-122"/>
                      </a:endParaRPr>
                    </a:p>
                  </a:txBody>
                  <a:tcPr anchor="ctr"/>
                </a:tc>
              </a:tr>
              <a:tr h="441960">
                <a:tc>
                  <a:txBody>
                    <a:bodyPr/>
                    <a:lstStyle/>
                    <a:p>
                      <a:pPr algn="ctr"/>
                      <a:r>
                        <a:rPr lang="en-US" altLang="zh-CN" dirty="0" smtClean="0">
                          <a:latin typeface="微软雅黑" panose="020B0503020204020204" pitchFamily="34" charset="-122"/>
                          <a:ea typeface="微软雅黑" panose="020B0503020204020204" pitchFamily="34" charset="-122"/>
                        </a:rPr>
                        <a:t>2</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smtClean="0">
                          <a:latin typeface="微软雅黑" panose="020B0503020204020204" pitchFamily="34" charset="-122"/>
                          <a:ea typeface="微软雅黑" panose="020B0503020204020204" pitchFamily="34" charset="-122"/>
                          <a:sym typeface="+mn-ea"/>
                        </a:rPr>
                        <a:t>贵阳街立交</a:t>
                      </a:r>
                      <a:endParaRPr lang="zh-CN" altLang="en-US" sz="18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4.5</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26.52</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dirty="0" smtClean="0">
                          <a:latin typeface="微软雅黑" panose="020B0503020204020204" pitchFamily="34" charset="-122"/>
                          <a:ea typeface="微软雅黑" panose="020B0503020204020204" pitchFamily="34" charset="-122"/>
                        </a:rPr>
                        <a:t>28.34</a:t>
                      </a:r>
                      <a:endParaRPr lang="en-US" altLang="zh-CN"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dirty="0" smtClean="0">
                          <a:latin typeface="微软雅黑" panose="020B0503020204020204" pitchFamily="34" charset="-122"/>
                          <a:ea typeface="微软雅黑" panose="020B0503020204020204" pitchFamily="34" charset="-122"/>
                        </a:rPr>
                        <a:t>3</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smtClean="0">
                          <a:latin typeface="微软雅黑" panose="020B0503020204020204" pitchFamily="34" charset="-122"/>
                          <a:ea typeface="微软雅黑" panose="020B0503020204020204" pitchFamily="34" charset="-122"/>
                          <a:sym typeface="+mn-ea"/>
                        </a:rPr>
                        <a:t>黔春立交</a:t>
                      </a:r>
                      <a:endParaRPr lang="zh-CN" altLang="en-US" sz="18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4.4</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27.83</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dirty="0" smtClean="0">
                          <a:latin typeface="微软雅黑" panose="020B0503020204020204" pitchFamily="34" charset="-122"/>
                          <a:ea typeface="微软雅黑" panose="020B0503020204020204" pitchFamily="34" charset="-122"/>
                        </a:rPr>
                        <a:t>29.12</a:t>
                      </a:r>
                      <a:endParaRPr lang="en-US" altLang="zh-CN" dirty="0" smtClean="0">
                        <a:latin typeface="微软雅黑" panose="020B0503020204020204" pitchFamily="34" charset="-122"/>
                        <a:ea typeface="微软雅黑" panose="020B0503020204020204" pitchFamily="34" charset="-122"/>
                      </a:endParaRPr>
                    </a:p>
                  </a:txBody>
                  <a:tcPr anchor="ctr"/>
                </a:tc>
              </a:tr>
              <a:tr h="408305">
                <a:tc>
                  <a:txBody>
                    <a:bodyPr/>
                    <a:lstStyle/>
                    <a:p>
                      <a:pPr algn="ctr"/>
                      <a:r>
                        <a:rPr lang="en-US" altLang="zh-CN" dirty="0" smtClean="0">
                          <a:latin typeface="微软雅黑" panose="020B0503020204020204" pitchFamily="34" charset="-122"/>
                          <a:ea typeface="微软雅黑" panose="020B0503020204020204" pitchFamily="34" charset="-122"/>
                        </a:rPr>
                        <a:t>4</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smtClean="0">
                          <a:latin typeface="微软雅黑" panose="020B0503020204020204" pitchFamily="34" charset="-122"/>
                          <a:ea typeface="微软雅黑" panose="020B0503020204020204" pitchFamily="34" charset="-122"/>
                          <a:sym typeface="+mn-ea"/>
                        </a:rPr>
                        <a:t>北站立交</a:t>
                      </a:r>
                      <a:endParaRPr lang="zh-CN" altLang="en-US" sz="18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4.2</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28.96</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dirty="0" smtClean="0">
                          <a:latin typeface="微软雅黑" panose="020B0503020204020204" pitchFamily="34" charset="-122"/>
                          <a:ea typeface="微软雅黑" panose="020B0503020204020204" pitchFamily="34" charset="-122"/>
                        </a:rPr>
                        <a:t>31.25</a:t>
                      </a:r>
                      <a:endParaRPr lang="en-US" altLang="zh-CN" dirty="0" smtClean="0">
                        <a:latin typeface="微软雅黑" panose="020B0503020204020204" pitchFamily="34" charset="-122"/>
                        <a:ea typeface="微软雅黑" panose="020B0503020204020204" pitchFamily="34" charset="-122"/>
                      </a:endParaRPr>
                    </a:p>
                  </a:txBody>
                  <a:tcPr anchor="ctr"/>
                </a:tc>
              </a:tr>
              <a:tr h="408305">
                <a:tc>
                  <a:txBody>
                    <a:bodyPr/>
                    <a:lstStyle/>
                    <a:p>
                      <a:pPr algn="ctr"/>
                      <a:r>
                        <a:rPr lang="en-US" altLang="zh-CN" dirty="0" smtClean="0">
                          <a:latin typeface="微软雅黑" panose="020B0503020204020204" pitchFamily="34" charset="-122"/>
                          <a:ea typeface="微软雅黑" panose="020B0503020204020204" pitchFamily="34" charset="-122"/>
                        </a:rPr>
                        <a:t>5</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smtClean="0">
                          <a:latin typeface="微软雅黑" panose="020B0503020204020204" pitchFamily="34" charset="-122"/>
                          <a:ea typeface="微软雅黑" panose="020B0503020204020204" pitchFamily="34" charset="-122"/>
                          <a:sym typeface="+mn-ea"/>
                        </a:rPr>
                        <a:t>渔安立交</a:t>
                      </a:r>
                      <a:endParaRPr lang="zh-CN" altLang="en-US" sz="18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4.0</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29.55</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dirty="0" smtClean="0">
                          <a:latin typeface="微软雅黑" panose="020B0503020204020204" pitchFamily="34" charset="-122"/>
                          <a:ea typeface="微软雅黑" panose="020B0503020204020204" pitchFamily="34" charset="-122"/>
                        </a:rPr>
                        <a:t>33.48</a:t>
                      </a:r>
                      <a:endParaRPr lang="en-US" altLang="zh-CN"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dirty="0" smtClean="0">
                          <a:latin typeface="微软雅黑" panose="020B0503020204020204" pitchFamily="34" charset="-122"/>
                          <a:ea typeface="微软雅黑" panose="020B0503020204020204" pitchFamily="34" charset="-122"/>
                        </a:rPr>
                        <a:t>6</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新添立交</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3.8</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30.55</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dirty="0" smtClean="0">
                          <a:latin typeface="微软雅黑" panose="020B0503020204020204" pitchFamily="34" charset="-122"/>
                          <a:ea typeface="微软雅黑" panose="020B0503020204020204" pitchFamily="34" charset="-122"/>
                        </a:rPr>
                        <a:t>34.23</a:t>
                      </a:r>
                      <a:endParaRPr lang="en-US" altLang="zh-CN"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dirty="0" smtClean="0">
                          <a:latin typeface="微软雅黑" panose="020B0503020204020204" pitchFamily="34" charset="-122"/>
                          <a:ea typeface="微软雅黑" panose="020B0503020204020204" pitchFamily="34" charset="-122"/>
                        </a:rPr>
                        <a:t>7</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杨柳井立交</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3.7</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31.22</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dirty="0" smtClean="0">
                          <a:latin typeface="微软雅黑" panose="020B0503020204020204" pitchFamily="34" charset="-122"/>
                          <a:ea typeface="微软雅黑" panose="020B0503020204020204" pitchFamily="34" charset="-122"/>
                        </a:rPr>
                        <a:t>35.87</a:t>
                      </a:r>
                      <a:endParaRPr lang="en-US" altLang="zh-CN"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dirty="0" smtClean="0">
                          <a:latin typeface="微软雅黑" panose="020B0503020204020204" pitchFamily="34" charset="-122"/>
                          <a:ea typeface="微软雅黑" panose="020B0503020204020204" pitchFamily="34" charset="-122"/>
                        </a:rPr>
                        <a:t>8</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汤粑关立交</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3.5</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31.56</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dirty="0" smtClean="0">
                          <a:latin typeface="微软雅黑" panose="020B0503020204020204" pitchFamily="34" charset="-122"/>
                          <a:ea typeface="微软雅黑" panose="020B0503020204020204" pitchFamily="34" charset="-122"/>
                        </a:rPr>
                        <a:t>33.29</a:t>
                      </a:r>
                      <a:endParaRPr lang="en-US" altLang="zh-CN"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dirty="0" smtClean="0">
                          <a:latin typeface="微软雅黑" panose="020B0503020204020204" pitchFamily="34" charset="-122"/>
                          <a:ea typeface="微软雅黑" panose="020B0503020204020204" pitchFamily="34" charset="-122"/>
                        </a:rPr>
                        <a:t>9</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东站立交</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3.4</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32.33</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dirty="0" smtClean="0">
                          <a:latin typeface="微软雅黑" panose="020B0503020204020204" pitchFamily="34" charset="-122"/>
                          <a:ea typeface="微软雅黑" panose="020B0503020204020204" pitchFamily="34" charset="-122"/>
                        </a:rPr>
                        <a:t>35.78</a:t>
                      </a:r>
                      <a:endParaRPr lang="en-US" altLang="zh-CN"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dirty="0" smtClean="0">
                          <a:latin typeface="微软雅黑" panose="020B0503020204020204" pitchFamily="34" charset="-122"/>
                          <a:ea typeface="微软雅黑" panose="020B0503020204020204" pitchFamily="34" charset="-122"/>
                        </a:rPr>
                        <a:t>10</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南岳立交</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3.2</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smtClean="0">
                          <a:latin typeface="微软雅黑" panose="020B0503020204020204" pitchFamily="34" charset="-122"/>
                          <a:ea typeface="微软雅黑" panose="020B0503020204020204" pitchFamily="34" charset="-122"/>
                        </a:rPr>
                        <a:t>32.55</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dirty="0" smtClean="0">
                          <a:latin typeface="微软雅黑" panose="020B0503020204020204" pitchFamily="34" charset="-122"/>
                          <a:ea typeface="微软雅黑" panose="020B0503020204020204" pitchFamily="34" charset="-122"/>
                        </a:rPr>
                        <a:t>34.98</a:t>
                      </a:r>
                      <a:endParaRPr lang="en-US" altLang="zh-CN" dirty="0" smtClean="0">
                        <a:latin typeface="微软雅黑" panose="020B0503020204020204" pitchFamily="34" charset="-122"/>
                        <a:ea typeface="微软雅黑" panose="020B0503020204020204" pitchFamily="34" charset="-122"/>
                      </a:endParaRPr>
                    </a:p>
                  </a:txBody>
                  <a:tcPr anchor="ctr"/>
                </a:tc>
              </a:tr>
            </a:tbl>
          </a:graphicData>
        </a:graphic>
      </p:graphicFrame>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5430"/>
            <a:ext cx="520827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中环路网拥堵里程和指数分析</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4" name="图片 3" descr="C:\Users\fuyi\Desktop\8888.PNG8888"/>
          <p:cNvPicPr>
            <a:picLocks noChangeAspect="1"/>
          </p:cNvPicPr>
          <p:nvPr/>
        </p:nvPicPr>
        <p:blipFill>
          <a:blip r:embed="rId2"/>
          <a:srcRect/>
          <a:stretch>
            <a:fillRect/>
          </a:stretch>
        </p:blipFill>
        <p:spPr>
          <a:xfrm>
            <a:off x="1166152" y="1374490"/>
            <a:ext cx="4465320" cy="4797385"/>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4"/>
          <a:stretch>
            <a:fillRect/>
          </a:stretch>
        </p:blipFill>
        <p:spPr>
          <a:xfrm>
            <a:off x="7230317" y="153543"/>
            <a:ext cx="3036071" cy="579170"/>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pic>
        <p:nvPicPr>
          <p:cNvPr id="2" name="图片 1" descr="C:\Users\fuyi\Desktop\99.PNG99"/>
          <p:cNvPicPr>
            <a:picLocks noChangeAspect="1"/>
          </p:cNvPicPr>
          <p:nvPr/>
        </p:nvPicPr>
        <p:blipFill>
          <a:blip r:embed="rId6"/>
          <a:srcRect/>
          <a:stretch>
            <a:fillRect/>
          </a:stretch>
        </p:blipFill>
        <p:spPr>
          <a:xfrm>
            <a:off x="6516027" y="1374490"/>
            <a:ext cx="4465320" cy="4797385"/>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4" name="矩形 3"/>
          <p:cNvSpPr/>
          <p:nvPr/>
        </p:nvSpPr>
        <p:spPr bwMode="auto">
          <a:xfrm>
            <a:off x="0" y="0"/>
            <a:ext cx="12192000" cy="6858000"/>
          </a:xfrm>
          <a:prstGeom prst="rect">
            <a:avLst/>
          </a:prstGeom>
          <a:solidFill>
            <a:schemeClr val="tx1">
              <a:alpha val="36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Box 11"/>
          <p:cNvSpPr txBox="1"/>
          <p:nvPr/>
        </p:nvSpPr>
        <p:spPr>
          <a:xfrm>
            <a:off x="3489766" y="2377704"/>
            <a:ext cx="5212080" cy="1106805"/>
          </a:xfrm>
          <a:prstGeom prst="rect">
            <a:avLst/>
          </a:prstGeom>
          <a:noFill/>
        </p:spPr>
        <p:txBody>
          <a:bodyPr wrap="none" rtlCol="0">
            <a:spAutoFit/>
          </a:bodyPr>
          <a:lstStyle/>
          <a:p>
            <a:pPr marL="0" marR="0" lvl="1" indent="0" algn="l" defTabSz="914400" rtl="0" eaLnBrk="0" fontAlgn="base" latinLnBrk="0" hangingPunct="0">
              <a:lnSpc>
                <a:spcPct val="100000"/>
              </a:lnSpc>
              <a:spcBef>
                <a:spcPct val="0"/>
              </a:spcBef>
              <a:spcAft>
                <a:spcPct val="0"/>
              </a:spcAft>
              <a:buClrTx/>
              <a:buSzTx/>
              <a:buFontTx/>
              <a:buNone/>
              <a:defRPr/>
            </a:pPr>
            <a:r>
              <a:rPr kumimoji="0" lang="zh-CN" altLang="en-US" sz="66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一、</a:t>
            </a:r>
            <a:r>
              <a:rPr kumimoji="0" lang="zh-CN" altLang="en-US" sz="6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项目简</a:t>
            </a:r>
            <a:r>
              <a:rPr kumimoji="0" lang="zh-CN" altLang="en-US" sz="66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介</a:t>
            </a:r>
            <a:endParaRPr kumimoji="0" lang="zh-CN" altLang="en-US" sz="66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65656"/>
            <a:ext cx="4621021"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行政区出行指数</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3"/>
          <a:stretch>
            <a:fillRect/>
          </a:stretch>
        </p:blipFill>
        <p:spPr>
          <a:xfrm>
            <a:off x="7230317" y="153543"/>
            <a:ext cx="3036071" cy="579170"/>
          </a:xfrm>
          <a:prstGeom prst="rect">
            <a:avLst/>
          </a:prstGeom>
        </p:spPr>
      </p:pic>
      <p:pic>
        <p:nvPicPr>
          <p:cNvPr id="5" name="图片 4" descr="C:\Users\fuyi\Desktop\66_meitu_2.jpg66_meitu_2"/>
          <p:cNvPicPr>
            <a:picLocks noChangeAspect="1"/>
          </p:cNvPicPr>
          <p:nvPr/>
        </p:nvPicPr>
        <p:blipFill>
          <a:blip r:embed="rId4"/>
          <a:srcRect/>
          <a:stretch>
            <a:fillRect/>
          </a:stretch>
        </p:blipFill>
        <p:spPr>
          <a:xfrm>
            <a:off x="2482850" y="1339850"/>
            <a:ext cx="6601460" cy="4772660"/>
          </a:xfrm>
          <a:prstGeom prst="rect">
            <a:avLst/>
          </a:prstGeom>
        </p:spPr>
      </p:pic>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65656"/>
            <a:ext cx="4621021"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中环路</a:t>
            </a:r>
            <a:r>
              <a:rPr lang="en-US" altLang="zh-CN" sz="2800" b="1" dirty="0" smtClean="0">
                <a:solidFill>
                  <a:srgbClr val="FF0000"/>
                </a:solidFill>
                <a:latin typeface="微软雅黑" panose="020B0503020204020204" pitchFamily="34" charset="-122"/>
                <a:ea typeface="微软雅黑" panose="020B0503020204020204" pitchFamily="34" charset="-122"/>
                <a:cs typeface="+mn-ea"/>
                <a:sym typeface="+mn-lt"/>
              </a:rPr>
              <a:t>BRT</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热门站点分析</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3"/>
          <a:stretch>
            <a:fillRect/>
          </a:stretch>
        </p:blipFill>
        <p:spPr>
          <a:xfrm>
            <a:off x="7230317" y="153543"/>
            <a:ext cx="3036071" cy="579170"/>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pic>
        <p:nvPicPr>
          <p:cNvPr id="4" name="图片 3" descr="ac220b83a0f619e1960a0a"/>
          <p:cNvPicPr>
            <a:picLocks noChangeAspect="1"/>
          </p:cNvPicPr>
          <p:nvPr/>
        </p:nvPicPr>
        <p:blipFill>
          <a:blip r:embed="rId5"/>
          <a:stretch>
            <a:fillRect/>
          </a:stretch>
        </p:blipFill>
        <p:spPr>
          <a:xfrm>
            <a:off x="3243580" y="1061720"/>
            <a:ext cx="5367020" cy="49650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56352"/>
            <a:ext cx="4621021"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FF0000"/>
                </a:solidFill>
                <a:latin typeface="微软雅黑" panose="020B0503020204020204" pitchFamily="34" charset="-122"/>
                <a:ea typeface="微软雅黑" panose="020B0503020204020204" pitchFamily="34" charset="-122"/>
                <a:cs typeface="+mn-ea"/>
                <a:sym typeface="+mn-lt"/>
              </a:rPr>
              <a:t>2017</a:t>
            </a: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年中</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环</a:t>
            </a:r>
            <a:r>
              <a:rPr lang="en-US" altLang="zh-CN" sz="2800" b="1" dirty="0" smtClean="0">
                <a:solidFill>
                  <a:srgbClr val="FF0000"/>
                </a:solidFill>
                <a:latin typeface="微软雅黑" panose="020B0503020204020204" pitchFamily="34" charset="-122"/>
                <a:ea typeface="微软雅黑" panose="020B0503020204020204" pitchFamily="34" charset="-122"/>
                <a:cs typeface="+mn-ea"/>
                <a:sym typeface="+mn-lt"/>
              </a:rPr>
              <a:t>BRT</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公交指数</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4"/>
          <a:stretch>
            <a:fillRect/>
          </a:stretch>
        </p:blipFill>
        <p:spPr>
          <a:xfrm>
            <a:off x="7230317" y="153543"/>
            <a:ext cx="3036071" cy="579170"/>
          </a:xfrm>
          <a:prstGeom prst="rect">
            <a:avLst/>
          </a:prstGeom>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graphicFrame>
        <p:nvGraphicFramePr>
          <p:cNvPr id="6" name="图表 5"/>
          <p:cNvGraphicFramePr/>
          <p:nvPr/>
        </p:nvGraphicFramePr>
        <p:xfrm>
          <a:off x="1158875" y="1356995"/>
          <a:ext cx="9916160" cy="4768850"/>
        </p:xfrm>
        <a:graphic>
          <a:graphicData uri="http://schemas.openxmlformats.org/drawingml/2006/chart">
            <c:chart xmlns:c="http://schemas.openxmlformats.org/drawingml/2006/chart" xmlns:r="http://schemas.openxmlformats.org/officeDocument/2006/relationships" r:id="rId1"/>
          </a:graphicData>
        </a:graphic>
      </p:graphicFrame>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56352"/>
            <a:ext cx="4621021"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FF0000"/>
                </a:solidFill>
                <a:latin typeface="微软雅黑" panose="020B0503020204020204" pitchFamily="34" charset="-122"/>
                <a:ea typeface="微软雅黑" panose="020B0503020204020204" pitchFamily="34" charset="-122"/>
                <a:cs typeface="+mn-ea"/>
                <a:sym typeface="+mn-lt"/>
              </a:rPr>
              <a:t>2017</a:t>
            </a: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年中</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环</a:t>
            </a:r>
            <a:r>
              <a:rPr lang="en-US" altLang="zh-CN" sz="2800" b="1" dirty="0" smtClean="0">
                <a:solidFill>
                  <a:srgbClr val="FF0000"/>
                </a:solidFill>
                <a:latin typeface="微软雅黑" panose="020B0503020204020204" pitchFamily="34" charset="-122"/>
                <a:ea typeface="微软雅黑" panose="020B0503020204020204" pitchFamily="34" charset="-122"/>
                <a:cs typeface="+mn-ea"/>
                <a:sym typeface="+mn-lt"/>
              </a:rPr>
              <a:t>BRT</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公交准时率</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4"/>
          <a:stretch>
            <a:fillRect/>
          </a:stretch>
        </p:blipFill>
        <p:spPr>
          <a:xfrm>
            <a:off x="7230317" y="153543"/>
            <a:ext cx="3036071" cy="579170"/>
          </a:xfrm>
          <a:prstGeom prst="rect">
            <a:avLst/>
          </a:prstGeom>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graphicFrame>
        <p:nvGraphicFramePr>
          <p:cNvPr id="6" name="图表 5"/>
          <p:cNvGraphicFramePr/>
          <p:nvPr/>
        </p:nvGraphicFramePr>
        <p:xfrm>
          <a:off x="1158875" y="1356995"/>
          <a:ext cx="9916160" cy="4768850"/>
        </p:xfrm>
        <a:graphic>
          <a:graphicData uri="http://schemas.openxmlformats.org/drawingml/2006/chart">
            <c:chart xmlns:c="http://schemas.openxmlformats.org/drawingml/2006/chart" xmlns:r="http://schemas.openxmlformats.org/officeDocument/2006/relationships" r:id="rId1"/>
          </a:graphicData>
        </a:graphic>
      </p:graphicFrame>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4" name="矩形 3"/>
          <p:cNvSpPr/>
          <p:nvPr/>
        </p:nvSpPr>
        <p:spPr bwMode="auto">
          <a:xfrm>
            <a:off x="0" y="0"/>
            <a:ext cx="12192000" cy="6858000"/>
          </a:xfrm>
          <a:prstGeom prst="rect">
            <a:avLst/>
          </a:prstGeom>
          <a:solidFill>
            <a:schemeClr val="tx1">
              <a:alpha val="36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Box 11"/>
          <p:cNvSpPr txBox="1"/>
          <p:nvPr/>
        </p:nvSpPr>
        <p:spPr>
          <a:xfrm>
            <a:off x="1771739" y="2476656"/>
            <a:ext cx="8648521" cy="1107996"/>
          </a:xfrm>
          <a:prstGeom prst="rect">
            <a:avLst/>
          </a:prstGeom>
          <a:noFill/>
        </p:spPr>
        <p:txBody>
          <a:bodyPr wrap="none" rtlCol="0">
            <a:spAutoFit/>
          </a:bodyPr>
          <a:lstStyle/>
          <a:p>
            <a:pPr marL="0" marR="0" lvl="1" indent="0" algn="l" defTabSz="914400" rtl="0" eaLnBrk="0" fontAlgn="base" latinLnBrk="0" hangingPunct="0">
              <a:lnSpc>
                <a:spcPct val="100000"/>
              </a:lnSpc>
              <a:spcBef>
                <a:spcPct val="0"/>
              </a:spcBef>
              <a:spcAft>
                <a:spcPct val="0"/>
              </a:spcAft>
              <a:buClrTx/>
              <a:buSzTx/>
              <a:buFontTx/>
              <a:buNone/>
              <a:defRPr/>
            </a:pPr>
            <a:r>
              <a:rPr kumimoji="0" lang="zh-CN" altLang="en-US" sz="6600" b="1" i="0" u="none" strike="noStrike" kern="1200" cap="none" spc="0" normalizeH="0" baseline="0" noProof="0" dirty="0" smtClean="0">
                <a:ln>
                  <a:noFill/>
                </a:ln>
                <a:solidFill>
                  <a:schemeClr val="accent3"/>
                </a:solidFill>
                <a:effectLst/>
                <a:uLnTx/>
                <a:uFillTx/>
                <a:latin typeface="微软雅黑" panose="020B0503020204020204" pitchFamily="34" charset="-122"/>
                <a:ea typeface="微软雅黑" panose="020B0503020204020204" pitchFamily="34" charset="-122"/>
                <a:cs typeface="+mn-ea"/>
                <a:sym typeface="+mn-lt"/>
              </a:rPr>
              <a:t>五、</a:t>
            </a:r>
            <a:r>
              <a:rPr lang="zh-CN" altLang="en-US" sz="6600" b="1" dirty="0" smtClean="0">
                <a:solidFill>
                  <a:schemeClr val="accent3"/>
                </a:solidFill>
                <a:latin typeface="微软雅黑" panose="020B0503020204020204" pitchFamily="34" charset="-122"/>
                <a:ea typeface="微软雅黑" panose="020B0503020204020204" pitchFamily="34" charset="-122"/>
                <a:cs typeface="+mn-ea"/>
                <a:sym typeface="+mn-lt"/>
              </a:rPr>
              <a:t>存在的问题及建议</a:t>
            </a:r>
            <a:endParaRPr kumimoji="0" lang="zh-CN" altLang="en-US" sz="6600" b="1" i="0" u="none" strike="noStrike" kern="1200" cap="none" spc="0" normalizeH="0" baseline="0" noProof="0" dirty="0" smtClean="0">
              <a:ln>
                <a:noFill/>
              </a:ln>
              <a:solidFill>
                <a:schemeClr val="accent3"/>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640715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环是连接一环和二环之间的纽带</a:t>
            </a:r>
            <a:endPar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文本框 1"/>
          <p:cNvSpPr txBox="1"/>
          <p:nvPr/>
        </p:nvSpPr>
        <p:spPr>
          <a:xfrm>
            <a:off x="5546090" y="1057275"/>
            <a:ext cx="5720715" cy="4199890"/>
          </a:xfrm>
          <a:prstGeom prst="rect">
            <a:avLst/>
          </a:prstGeom>
          <a:noFill/>
        </p:spPr>
        <p:txBody>
          <a:bodyPr wrap="square" rtlCol="0" anchor="t">
            <a:spAutoFit/>
          </a:bodyPr>
          <a:lstStyle/>
          <a:p>
            <a:pPr latinLnBrk="0">
              <a:lnSpc>
                <a:spcPct val="150000"/>
              </a:lnSpc>
            </a:pPr>
            <a:r>
              <a:rPr lang="en-US" altLang="zh-CN"/>
              <a:t>      </a:t>
            </a:r>
            <a:r>
              <a:rPr lang="zh-CN" altLang="en-US" sz="1600">
                <a:latin typeface="微软雅黑" panose="020B0503020204020204" pitchFamily="34" charset="-122"/>
                <a:ea typeface="微软雅黑" panose="020B0503020204020204" pitchFamily="34" charset="-122"/>
              </a:rPr>
              <a:t>贵阳市中心城区畅通工程一期基本形成了“三环十六射”的格局，支撑了城市空间的整体大幅拓展。但是，由于一环线深入老城区，成为老城区域内重要道路，道路沿线开发强度较高，环线主通道交通与沿线进出集散类交通的矛盾十分突出，应有的环线功能大大削弱。中环路建成后，将真正起到老城区环线功能，有效分流老城区穿过性交通，对交通压力最为突出的老城核心区形成有效的保护。</a:t>
            </a:r>
            <a:endParaRPr lang="zh-CN" altLang="en-US" sz="1600">
              <a:latin typeface="微软雅黑" panose="020B0503020204020204" pitchFamily="34" charset="-122"/>
              <a:ea typeface="微软雅黑" panose="020B0503020204020204" pitchFamily="34" charset="-122"/>
            </a:endParaRPr>
          </a:p>
          <a:p>
            <a:pPr latinLnBrk="0">
              <a:lnSpc>
                <a:spcPct val="150000"/>
              </a:lnSpc>
            </a:pPr>
            <a:r>
              <a:rPr lang="zh-CN" altLang="en-US" sz="1600">
                <a:latin typeface="微软雅黑" panose="020B0503020204020204" pitchFamily="34" charset="-122"/>
                <a:ea typeface="微软雅黑" panose="020B0503020204020204" pitchFamily="34" charset="-122"/>
              </a:rPr>
              <a:t>      老城区在对外扩展的过程中，受周边山脉制约，一环周边道路基础设施薄弱，公交服务欠缺，停车矛盾突出，逐步成为交通拥堵整治的重点区域，中环路建成后，将有效减少一环周边区域对于老城区路网的依赖，形成新的交通通道。</a:t>
            </a:r>
            <a:endParaRPr lang="zh-CN" altLang="en-US" sz="1600">
              <a:latin typeface="微软雅黑" panose="020B0503020204020204" pitchFamily="34" charset="-122"/>
              <a:ea typeface="微软雅黑" panose="020B0503020204020204" pitchFamily="34" charset="-122"/>
            </a:endParaRPr>
          </a:p>
        </p:txBody>
      </p:sp>
      <p:pic>
        <p:nvPicPr>
          <p:cNvPr id="5" name="图片 4" descr="C:\Users\fuyi\Desktop\图片2\2017-11-30_054404.png2017-11-30_054404"/>
          <p:cNvPicPr>
            <a:picLocks noChangeAspect="1"/>
          </p:cNvPicPr>
          <p:nvPr/>
        </p:nvPicPr>
        <p:blipFill>
          <a:blip r:embed="rId5"/>
          <a:srcRect/>
          <a:stretch>
            <a:fillRect/>
          </a:stretch>
        </p:blipFill>
        <p:spPr>
          <a:xfrm>
            <a:off x="888365" y="1057275"/>
            <a:ext cx="4178300" cy="4914900"/>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462978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环对交通现状的影响</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文本框 1"/>
          <p:cNvSpPr txBox="1"/>
          <p:nvPr/>
        </p:nvSpPr>
        <p:spPr>
          <a:xfrm>
            <a:off x="620395" y="1070610"/>
            <a:ext cx="10814050" cy="4939030"/>
          </a:xfrm>
          <a:prstGeom prst="rect">
            <a:avLst/>
          </a:prstGeom>
          <a:noFill/>
        </p:spPr>
        <p:txBody>
          <a:bodyPr wrap="square" rtlCol="0" anchor="t">
            <a:spAutoFit/>
          </a:bodyPr>
          <a:lstStyle/>
          <a:p>
            <a:pPr latinLnBrk="0">
              <a:lnSpc>
                <a:spcPct val="150000"/>
              </a:lnSpc>
            </a:pPr>
            <a:r>
              <a:rPr lang="en-US" altLang="zh-CN" dirty="0"/>
              <a:t>      </a:t>
            </a:r>
            <a:r>
              <a:rPr lang="zh-CN" altLang="en-US" sz="1600" dirty="0">
                <a:solidFill>
                  <a:srgbClr val="FF0000"/>
                </a:solidFill>
                <a:latin typeface="微软雅黑" panose="020B0503020204020204" pitchFamily="34" charset="-122"/>
                <a:ea typeface="微软雅黑" panose="020B0503020204020204" pitchFamily="34" charset="-122"/>
              </a:rPr>
              <a:t>中环路建成通车后，首先对交通压力较大的老城区带来积极影响。根据《贵阳城市中环交通影响分析报告》可知</a:t>
            </a:r>
            <a:r>
              <a:rPr lang="zh-CN" altLang="en-US" sz="1600" dirty="0">
                <a:latin typeface="微软雅黑" panose="020B0503020204020204" pitchFamily="34" charset="-122"/>
                <a:ea typeface="微软雅黑" panose="020B0503020204020204" pitchFamily="34" charset="-122"/>
              </a:rPr>
              <a:t>，浣纱路和枣山路高峰小时流量较中环路开通前减少约20%，西二环、嘉润路和沙冲路等道路高峰小时流量减少约15%，其余黔灵山路、解放路、北京西路、花溪大道等主干道高峰小时交通量也都有不同程度的降低。老城区高峰回落时间较原来提前了20-30分钟左右。</a:t>
            </a:r>
            <a:endParaRPr lang="zh-CN" altLang="en-US" sz="1600" dirty="0">
              <a:latin typeface="微软雅黑" panose="020B0503020204020204" pitchFamily="34" charset="-122"/>
              <a:ea typeface="微软雅黑" panose="020B0503020204020204" pitchFamily="34" charset="-122"/>
            </a:endParaRPr>
          </a:p>
          <a:p>
            <a:pPr latinLnBrk="0">
              <a:lnSpc>
                <a:spcPct val="150000"/>
              </a:lnSpc>
            </a:pPr>
            <a:r>
              <a:rPr lang="zh-CN" altLang="en-US" sz="1600" dirty="0">
                <a:latin typeface="微软雅黑" panose="020B0503020204020204" pitchFamily="34" charset="-122"/>
                <a:ea typeface="微软雅黑" panose="020B0503020204020204" pitchFamily="34" charset="-122"/>
              </a:rPr>
              <a:t>　　对中环路通行状况分析，中环路北段交通饱和度0.18，中环路东段交通饱和度0.84，中环路南段交通饱和度0.36，中环路西段交通饱和度0.54。中环路西段、南段服务道路沿线及周边花果园、朝阳洞居住片区，同时对小河区至老城区、观山湖区向心出行提供便捷通道，交通分流效果尤其突出，西二环交通压力相对减少，西二环上常发性交通堵点杨家山隧道通行状况也明显改善。</a:t>
            </a:r>
            <a:endParaRPr lang="zh-CN" altLang="en-US" sz="1600" dirty="0">
              <a:latin typeface="微软雅黑" panose="020B0503020204020204" pitchFamily="34" charset="-122"/>
              <a:ea typeface="微软雅黑" panose="020B0503020204020204" pitchFamily="34" charset="-122"/>
            </a:endParaRPr>
          </a:p>
          <a:p>
            <a:pPr latinLnBrk="0">
              <a:lnSpc>
                <a:spcPct val="150000"/>
              </a:lnSpc>
            </a:pPr>
            <a:r>
              <a:rPr lang="zh-CN" altLang="en-US" sz="1600" dirty="0">
                <a:latin typeface="微软雅黑" panose="020B0503020204020204" pitchFamily="34" charset="-122"/>
                <a:ea typeface="微软雅黑" panose="020B0503020204020204" pitchFamily="34" charset="-122"/>
              </a:rPr>
              <a:t>　　中环开通以来，月均承载人次700万人次左右，工作日日均承载人次25万人，节假日和周末日均承载人次26万人次，有效缓解了一环和二环的交通压力。作为连接一环和二环的纽带，中环缩短了南明区、观山湖区、云岩区和乌当区的之间的行驶时间，平均节约用时</a:t>
            </a:r>
            <a:r>
              <a:rPr lang="en-US" altLang="zh-CN" sz="1600" dirty="0">
                <a:latin typeface="微软雅黑" panose="020B0503020204020204" pitchFamily="34" charset="-122"/>
                <a:ea typeface="微软雅黑" panose="020B0503020204020204" pitchFamily="34" charset="-122"/>
              </a:rPr>
              <a:t>15</a:t>
            </a:r>
            <a:r>
              <a:rPr lang="zh-CN" altLang="en-US" sz="1600" dirty="0">
                <a:latin typeface="微软雅黑" panose="020B0503020204020204" pitchFamily="34" charset="-122"/>
                <a:ea typeface="微软雅黑" panose="020B0503020204020204" pitchFamily="34" charset="-122"/>
              </a:rPr>
              <a:t>分钟，使得区域之间联系更加紧密。中环路也有效缩短了花果园、蛮坡、保利温泉、未来方舟、红岩、贵钢、望城坡、后巢等主要住宅小区居民的出行时间，平均节约出行时间</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分钟，使得这些区域之间的交流也更加密切。</a:t>
            </a:r>
            <a:endParaRPr lang="zh-CN" altLang="en-US" sz="16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462978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环对交通现状的影响</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文本框 1"/>
          <p:cNvSpPr txBox="1"/>
          <p:nvPr/>
        </p:nvSpPr>
        <p:spPr>
          <a:xfrm>
            <a:off x="620395" y="1070610"/>
            <a:ext cx="10814050" cy="4569460"/>
          </a:xfrm>
          <a:prstGeom prst="rect">
            <a:avLst/>
          </a:prstGeom>
          <a:noFill/>
        </p:spPr>
        <p:txBody>
          <a:bodyPr wrap="square" rtlCol="0" anchor="t">
            <a:spAutoFit/>
          </a:bodyPr>
          <a:lstStyle/>
          <a:p>
            <a:pPr latinLnBrk="0">
              <a:lnSpc>
                <a:spcPct val="150000"/>
              </a:lnSpc>
            </a:pPr>
            <a:r>
              <a:rPr lang="en-US" altLang="zh-CN" dirty="0"/>
              <a:t>      </a:t>
            </a:r>
            <a:r>
              <a:rPr lang="zh-CN" altLang="en-US" sz="1600" dirty="0">
                <a:latin typeface="微软雅黑" panose="020B0503020204020204" pitchFamily="34" charset="-122"/>
                <a:ea typeface="微软雅黑" panose="020B0503020204020204" pitchFamily="34" charset="-122"/>
              </a:rPr>
              <a:t>贵阳市世纪城、新添寨、未来方舟、花果园、小河等重点区域之间的联系，中环承载人次占比高达60%以上，充分说明了中环将是这些重点区域在未来加强联系的重要纽带。</a:t>
            </a:r>
            <a:endParaRPr lang="zh-CN" altLang="en-US" sz="1600" dirty="0">
              <a:latin typeface="微软雅黑" panose="020B0503020204020204" pitchFamily="34" charset="-122"/>
              <a:ea typeface="微软雅黑" panose="020B0503020204020204" pitchFamily="34" charset="-122"/>
            </a:endParaRPr>
          </a:p>
          <a:p>
            <a:pPr latinLnBrk="0">
              <a:lnSpc>
                <a:spcPct val="150000"/>
              </a:lnSpc>
            </a:pPr>
            <a:r>
              <a:rPr lang="zh-CN" altLang="en-US" sz="1600" dirty="0">
                <a:latin typeface="微软雅黑" panose="020B0503020204020204" pitchFamily="34" charset="-122"/>
                <a:ea typeface="微软雅黑" panose="020B0503020204020204" pitchFamily="34" charset="-122"/>
              </a:rPr>
              <a:t>      中环的开通，使得贵阳市民到花果园购物中心、国贸逸天城购物中心、鸿通城购物中心等购物中心更加方面，中环将一直承担着贵阳市的经济纽带作用，为贵阳市经济发展起到良好的促进作用。</a:t>
            </a:r>
            <a:endParaRPr lang="zh-CN" altLang="en-US" sz="1600" dirty="0">
              <a:latin typeface="微软雅黑" panose="020B0503020204020204" pitchFamily="34" charset="-122"/>
              <a:ea typeface="微软雅黑" panose="020B0503020204020204" pitchFamily="34" charset="-122"/>
            </a:endParaRPr>
          </a:p>
          <a:p>
            <a:pPr latinLnBrk="0">
              <a:lnSpc>
                <a:spcPct val="150000"/>
              </a:lnSpc>
            </a:pPr>
            <a:r>
              <a:rPr lang="zh-CN" altLang="en-US" sz="1600" dirty="0">
                <a:latin typeface="微软雅黑" panose="020B0503020204020204" pitchFamily="34" charset="-122"/>
                <a:ea typeface="微软雅黑" panose="020B0503020204020204" pitchFamily="34" charset="-122"/>
              </a:rPr>
              <a:t>      中环开通后部分跨区出行市民行程时间有不同程度节约，从沙冲路到世纪城，平均节约时间23.3分钟，节约用时比率高达40%。花果园到未来方舟平均节约用时15.43分钟，节约用时比率达到31%，沙冲路到蛮坡、金华园到机场、中心花园到花果园平均节约用时17.76分钟，平均节约用时比率28%。</a:t>
            </a:r>
            <a:endParaRPr lang="zh-CN" altLang="en-US" sz="1600" dirty="0">
              <a:latin typeface="微软雅黑" panose="020B0503020204020204" pitchFamily="34" charset="-122"/>
              <a:ea typeface="微软雅黑" panose="020B0503020204020204" pitchFamily="34" charset="-122"/>
            </a:endParaRPr>
          </a:p>
          <a:p>
            <a:pPr latinLnBrk="0">
              <a:lnSpc>
                <a:spcPct val="150000"/>
              </a:lnSpc>
            </a:pPr>
            <a:r>
              <a:rPr lang="zh-CN" altLang="en-US" sz="1600" dirty="0">
                <a:latin typeface="微软雅黑" panose="020B0503020204020204" pitchFamily="34" charset="-122"/>
                <a:ea typeface="微软雅黑" panose="020B0503020204020204" pitchFamily="34" charset="-122"/>
              </a:rPr>
              <a:t>      中环路对花溪大道、西二环、北京西路、北京东路、观山东路、新添大道、机场路、沙冲路、黔灵山路、东山路、嘉润路和水东路十二条主干道有显著吸引分流效果。中环用户有14%来至花溪大道，13%来自西二环、11%来自北京西路、9%来自观山东路。这三条道路是连接观山湖新区与老城区的进出城干道，将新城区和老城区紧密的联系在一起。</a:t>
            </a:r>
            <a:endParaRPr lang="zh-CN" altLang="en-US" sz="1600" dirty="0">
              <a:latin typeface="微软雅黑" panose="020B0503020204020204" pitchFamily="34" charset="-122"/>
              <a:ea typeface="微软雅黑" panose="020B0503020204020204" pitchFamily="34" charset="-122"/>
            </a:endParaRPr>
          </a:p>
          <a:p>
            <a:pPr latinLnBrk="0">
              <a:lnSpc>
                <a:spcPct val="150000"/>
              </a:lnSpc>
            </a:pPr>
            <a:r>
              <a:rPr lang="zh-CN" altLang="en-US" sz="1600" dirty="0">
                <a:latin typeface="微软雅黑" panose="020B0503020204020204" pitchFamily="34" charset="-122"/>
                <a:ea typeface="微软雅黑" panose="020B0503020204020204" pitchFamily="34" charset="-122"/>
              </a:rPr>
              <a:t>      中环 </a:t>
            </a:r>
            <a:r>
              <a:rPr lang="en-US" altLang="zh-CN" sz="1600" dirty="0">
                <a:latin typeface="微软雅黑" panose="020B0503020204020204" pitchFamily="34" charset="-122"/>
                <a:ea typeface="微软雅黑" panose="020B0503020204020204" pitchFamily="34" charset="-122"/>
              </a:rPr>
              <a:t>BRT</a:t>
            </a:r>
            <a:r>
              <a:rPr lang="zh-CN" altLang="en-US" sz="1600" dirty="0">
                <a:latin typeface="微软雅黑" panose="020B0503020204020204" pitchFamily="34" charset="-122"/>
                <a:ea typeface="微软雅黑" panose="020B0503020204020204" pitchFamily="34" charset="-122"/>
              </a:rPr>
              <a:t> 的开通有效缓解了其他公交线路的压力，每天运载</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万人次，使得部分公交线路的准时率提升10%，节约了大量时间成本。</a:t>
            </a:r>
            <a:endParaRPr lang="zh-CN" altLang="en-US" sz="16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462978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环对交通格局的影响</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文本框 2"/>
          <p:cNvSpPr txBox="1"/>
          <p:nvPr/>
        </p:nvSpPr>
        <p:spPr>
          <a:xfrm>
            <a:off x="628015" y="1065530"/>
            <a:ext cx="10807065" cy="5262245"/>
          </a:xfrm>
          <a:prstGeom prst="rect">
            <a:avLst/>
          </a:prstGeom>
          <a:noFill/>
        </p:spPr>
        <p:txBody>
          <a:bodyPr wrap="square" rtlCol="0" anchor="t">
            <a:spAutoFit/>
          </a:bodyPr>
          <a:lstStyle/>
          <a:p>
            <a:pPr latinLnBrk="0">
              <a:lnSpc>
                <a:spcPct val="150000"/>
              </a:lnSpc>
            </a:pPr>
            <a:r>
              <a:rPr lang="en-US" altLang="zh-CN" sz="1600">
                <a:latin typeface="微软雅黑" panose="020B0503020204020204" pitchFamily="34" charset="-122"/>
                <a:ea typeface="微软雅黑" panose="020B0503020204020204" pitchFamily="34" charset="-122"/>
              </a:rPr>
              <a:t>       </a:t>
            </a:r>
            <a:r>
              <a:rPr lang="zh-CN" altLang="en-US" sz="1600">
                <a:solidFill>
                  <a:srgbClr val="FF0000"/>
                </a:solidFill>
                <a:latin typeface="微软雅黑" panose="020B0503020204020204" pitchFamily="34" charset="-122"/>
                <a:ea typeface="微软雅黑" panose="020B0503020204020204" pitchFamily="34" charset="-122"/>
              </a:rPr>
              <a:t>一是完善环线功能。</a:t>
            </a:r>
            <a:r>
              <a:rPr lang="zh-CN" altLang="en-US" sz="1600">
                <a:latin typeface="微软雅黑" panose="020B0503020204020204" pitchFamily="34" charset="-122"/>
                <a:ea typeface="微软雅黑" panose="020B0503020204020204" pitchFamily="34" charset="-122"/>
              </a:rPr>
              <a:t>贵阳市中心城区畅通工程一期基本形成了“三环十六射”，支撑了城市空间的整体大幅拓展。但是，由于一环线深入老城区，成为老城区域内重要道路，道路沿线开发强度较高，环线主通道交通与沿线进出集散类交通的矛盾十分突出，应有的环线功能大大削弱。中环路建成后，将真正起到老城区环线功能，有效分流老城区穿过性交通，对交通压力最为突出的老城核心区形成有效的保护。</a:t>
            </a:r>
            <a:endParaRPr lang="zh-CN" altLang="en-US" sz="1600">
              <a:latin typeface="微软雅黑" panose="020B0503020204020204" pitchFamily="34" charset="-122"/>
              <a:ea typeface="微软雅黑" panose="020B0503020204020204" pitchFamily="34" charset="-122"/>
            </a:endParaRPr>
          </a:p>
          <a:p>
            <a:pPr latinLnBrk="0">
              <a:lnSpc>
                <a:spcPct val="150000"/>
              </a:lnSpc>
            </a:pPr>
            <a:r>
              <a:rPr lang="zh-CN" altLang="en-US" sz="1600">
                <a:latin typeface="微软雅黑" panose="020B0503020204020204" pitchFamily="34" charset="-122"/>
                <a:ea typeface="微软雅黑" panose="020B0503020204020204" pitchFamily="34" charset="-122"/>
              </a:rPr>
              <a:t>　　</a:t>
            </a:r>
            <a:r>
              <a:rPr lang="zh-CN" altLang="en-US" sz="1600">
                <a:solidFill>
                  <a:srgbClr val="FF0000"/>
                </a:solidFill>
                <a:latin typeface="微软雅黑" panose="020B0503020204020204" pitchFamily="34" charset="-122"/>
                <a:ea typeface="微软雅黑" panose="020B0503020204020204" pitchFamily="34" charset="-122"/>
              </a:rPr>
              <a:t>二是为一环周边区域（原城郊结合部）交通整体改善创造必要条件。</a:t>
            </a:r>
            <a:r>
              <a:rPr lang="zh-CN" altLang="en-US" sz="1600">
                <a:latin typeface="微软雅黑" panose="020B0503020204020204" pitchFamily="34" charset="-122"/>
                <a:ea typeface="微软雅黑" panose="020B0503020204020204" pitchFamily="34" charset="-122"/>
              </a:rPr>
              <a:t>老城区在对外扩展的过程中，受周边山脉制约，一环周边道路基础设施薄弱，公交服务欠缺，停车矛盾突出，逐步成为交通拥堵整治的重点区域，中环路建成后，将有效减少一环周边区域对于老城区路网的依赖，形成新的交通通道，下一步还将有针对性地以中环路为支撑系统实施一环周边区域路网加密工程，从根本上改善区域道路交通基础条件，从而有效改善公交服务，支持土地综合开发利用，有效实施棚户区、城中村改造，补齐城市区域协调发展短板。</a:t>
            </a:r>
            <a:endParaRPr lang="zh-CN" altLang="en-US" sz="1600">
              <a:latin typeface="微软雅黑" panose="020B0503020204020204" pitchFamily="34" charset="-122"/>
              <a:ea typeface="微软雅黑" panose="020B0503020204020204" pitchFamily="34" charset="-122"/>
            </a:endParaRPr>
          </a:p>
          <a:p>
            <a:pPr latinLnBrk="0">
              <a:lnSpc>
                <a:spcPct val="150000"/>
              </a:lnSpc>
            </a:pPr>
            <a:r>
              <a:rPr lang="zh-CN" altLang="en-US" sz="1600">
                <a:latin typeface="微软雅黑" panose="020B0503020204020204" pitchFamily="34" charset="-122"/>
                <a:ea typeface="微软雅黑" panose="020B0503020204020204" pitchFamily="34" charset="-122"/>
              </a:rPr>
              <a:t>　　</a:t>
            </a:r>
            <a:r>
              <a:rPr lang="zh-CN" altLang="en-US" sz="1600">
                <a:solidFill>
                  <a:srgbClr val="FF0000"/>
                </a:solidFill>
                <a:latin typeface="微软雅黑" panose="020B0503020204020204" pitchFamily="34" charset="-122"/>
                <a:ea typeface="微软雅黑" panose="020B0503020204020204" pitchFamily="34" charset="-122"/>
              </a:rPr>
              <a:t>三是进一步完善贵阳市跨区域快速通道系统。</a:t>
            </a:r>
            <a:r>
              <a:rPr lang="zh-CN" altLang="en-US" sz="1600">
                <a:latin typeface="微软雅黑" panose="020B0503020204020204" pitchFamily="34" charset="-122"/>
                <a:ea typeface="微软雅黑" panose="020B0503020204020204" pitchFamily="34" charset="-122"/>
              </a:rPr>
              <a:t>贵阳市是山地组团型城市，各组团之间跨区通道交通是城市交通面临的又一突出问题，随着城市总体发展，老城区与观山湖区双核心之间，核心与组团之间交通联系更加密切，通行时效要求更高，中环路建成后，结合高铁西路同步建成在老城区与观山湖区双核心之间形成了新的通道，各组团之间的快速联络增加了更多选择，结合城市放射线转换形成更多组合，同时也有利于组团区之间现有交通通道的交通负荷均衡，避免交通矛盾过于集中，形成拥堵。</a:t>
            </a:r>
            <a:endParaRPr lang="zh-CN" altLang="en-US" sz="160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462978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环对交通发展战略的影响</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文本框 1"/>
          <p:cNvSpPr txBox="1"/>
          <p:nvPr/>
        </p:nvSpPr>
        <p:spPr>
          <a:xfrm>
            <a:off x="650240" y="1014730"/>
            <a:ext cx="10615930" cy="4523105"/>
          </a:xfrm>
          <a:prstGeom prst="rect">
            <a:avLst/>
          </a:prstGeom>
          <a:noFill/>
        </p:spPr>
        <p:txBody>
          <a:bodyPr wrap="square" rtlCol="0" anchor="t">
            <a:spAutoFit/>
          </a:bodyPr>
          <a:lstStyle/>
          <a:p>
            <a:pPr latinLnBrk="0">
              <a:lnSpc>
                <a:spcPct val="150000"/>
              </a:lnSpc>
            </a:pPr>
            <a:r>
              <a:rPr lang="en-US" altLang="zh-CN" sz="1600">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优先发展公共交通是缓解城市交通拥堵的根本出路，是实现城市交通可持续发展的重要保证。贵阳市城市空间大幅度拓展后，急需公交服务全面及时跟进，同时，跨区域的公交出行比例较低，时效性差是当前公交发展面临的一大问题，中环路同步建设快速公交系统（BRT），不仅有利于公交服务水平的总体提升，同时也结合贵阳市城市特点，开启了全市大容量快速公交系统建设的实践与探索。</a:t>
            </a:r>
            <a:endParaRPr lang="zh-CN" altLang="en-US" sz="1600">
              <a:latin typeface="微软雅黑" panose="020B0503020204020204" pitchFamily="34" charset="-122"/>
              <a:ea typeface="微软雅黑" panose="020B0503020204020204" pitchFamily="34" charset="-122"/>
            </a:endParaRPr>
          </a:p>
          <a:p>
            <a:pPr latinLnBrk="0">
              <a:lnSpc>
                <a:spcPct val="150000"/>
              </a:lnSpc>
            </a:pPr>
            <a:r>
              <a:rPr lang="zh-CN" altLang="en-US" sz="1600">
                <a:latin typeface="微软雅黑" panose="020B0503020204020204" pitchFamily="34" charset="-122"/>
                <a:ea typeface="微软雅黑" panose="020B0503020204020204" pitchFamily="34" charset="-122"/>
              </a:rPr>
              <a:t>　　</a:t>
            </a:r>
            <a:r>
              <a:rPr lang="zh-CN" altLang="en-US" sz="1600">
                <a:solidFill>
                  <a:srgbClr val="FF0000"/>
                </a:solidFill>
                <a:latin typeface="微软雅黑" panose="020B0503020204020204" pitchFamily="34" charset="-122"/>
                <a:ea typeface="微软雅黑" panose="020B0503020204020204" pitchFamily="34" charset="-122"/>
              </a:rPr>
              <a:t>一是开启公交引领城市开发模式（TOD模式）。</a:t>
            </a:r>
            <a:r>
              <a:rPr lang="zh-CN" altLang="en-US" sz="1600">
                <a:latin typeface="微软雅黑" panose="020B0503020204020204" pitchFamily="34" charset="-122"/>
                <a:ea typeface="微软雅黑" panose="020B0503020204020204" pitchFamily="34" charset="-122"/>
              </a:rPr>
              <a:t>以大量的公交服务支撑中环路周边土地开发利用，在保障居民出行的前提下，适当提高建筑容积率，一方面保证土地增值利用，另一方面也保证对现有棚户区、城市村改造具备必要的市场条件。</a:t>
            </a:r>
            <a:endParaRPr lang="zh-CN" altLang="en-US" sz="1600">
              <a:latin typeface="微软雅黑" panose="020B0503020204020204" pitchFamily="34" charset="-122"/>
              <a:ea typeface="微软雅黑" panose="020B0503020204020204" pitchFamily="34" charset="-122"/>
            </a:endParaRPr>
          </a:p>
          <a:p>
            <a:pPr latinLnBrk="0">
              <a:lnSpc>
                <a:spcPct val="150000"/>
              </a:lnSpc>
            </a:pPr>
            <a:r>
              <a:rPr lang="zh-CN" altLang="en-US" sz="1600">
                <a:latin typeface="微软雅黑" panose="020B0503020204020204" pitchFamily="34" charset="-122"/>
                <a:ea typeface="微软雅黑" panose="020B0503020204020204" pitchFamily="34" charset="-122"/>
              </a:rPr>
              <a:t>　　</a:t>
            </a:r>
            <a:r>
              <a:rPr lang="zh-CN" altLang="en-US" sz="1600">
                <a:solidFill>
                  <a:srgbClr val="FF0000"/>
                </a:solidFill>
                <a:latin typeface="微软雅黑" panose="020B0503020204020204" pitchFamily="34" charset="-122"/>
                <a:ea typeface="微软雅黑" panose="020B0503020204020204" pitchFamily="34" charset="-122"/>
              </a:rPr>
              <a:t>二是有效缓解现有大型居住小区居民出行问题。</a:t>
            </a:r>
            <a:r>
              <a:rPr lang="zh-CN" altLang="en-US" sz="1600">
                <a:latin typeface="微软雅黑" panose="020B0503020204020204" pitchFamily="34" charset="-122"/>
                <a:ea typeface="微软雅黑" panose="020B0503020204020204" pitchFamily="34" charset="-122"/>
              </a:rPr>
              <a:t>中环路快速公交系统穿过花果园、未来方舟两大居住小区，将有效缓解目前已经突显的、仅仅依靠道路无法解决的居民出行难问题，开启大型居住小区公交出行保障的有益实践。</a:t>
            </a:r>
            <a:endParaRPr lang="zh-CN" altLang="en-US" sz="1600">
              <a:latin typeface="微软雅黑" panose="020B0503020204020204" pitchFamily="34" charset="-122"/>
              <a:ea typeface="微软雅黑" panose="020B0503020204020204" pitchFamily="34" charset="-122"/>
            </a:endParaRPr>
          </a:p>
          <a:p>
            <a:pPr latinLnBrk="0">
              <a:lnSpc>
                <a:spcPct val="150000"/>
              </a:lnSpc>
            </a:pPr>
            <a:r>
              <a:rPr lang="zh-CN" altLang="en-US" sz="1600">
                <a:latin typeface="微软雅黑" panose="020B0503020204020204" pitchFamily="34" charset="-122"/>
                <a:ea typeface="微软雅黑" panose="020B0503020204020204" pitchFamily="34" charset="-122"/>
              </a:rPr>
              <a:t>　　</a:t>
            </a:r>
            <a:r>
              <a:rPr lang="zh-CN" altLang="en-US" sz="1600">
                <a:solidFill>
                  <a:srgbClr val="FF0000"/>
                </a:solidFill>
                <a:latin typeface="微软雅黑" panose="020B0503020204020204" pitchFamily="34" charset="-122"/>
                <a:ea typeface="微软雅黑" panose="020B0503020204020204" pitchFamily="34" charset="-122"/>
              </a:rPr>
              <a:t>三是开启大容量快速公交系统运营实践。</a:t>
            </a:r>
            <a:r>
              <a:rPr lang="zh-CN" altLang="en-US" sz="1600">
                <a:latin typeface="微软雅黑" panose="020B0503020204020204" pitchFamily="34" charset="-122"/>
                <a:ea typeface="微软雅黑" panose="020B0503020204020204" pitchFamily="34" charset="-122"/>
              </a:rPr>
              <a:t>中环路快速公交系统建成后，为城市快速公交网络运营播下第一粒种子。下一步还将与轨道交通以及老城区与花溪区、老城区与乌当区等放射线上快速公交系统形成换乘，逐步形成针对我市跨区域公交需求，高效快捷的公交服务网络，有效促进贵阳市城市交通可持续协调发展。</a:t>
            </a:r>
            <a:endParaRPr lang="zh-CN" altLang="en-US" sz="160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marL="0" marR="0" lvl="0" indent="0" algn="l" defTabSz="914400" rtl="0" eaLnBrk="0" fontAlgn="base" latinLnBrk="0" hangingPunct="0">
              <a:lnSpc>
                <a:spcPct val="150000"/>
              </a:lnSpc>
              <a:spcBef>
                <a:spcPct val="0"/>
              </a:spcBef>
              <a:spcAft>
                <a:spcPct val="0"/>
              </a:spcAft>
              <a:buClrTx/>
              <a:buSzTx/>
              <a:buFontTx/>
              <a:buNone/>
              <a:defRPr/>
            </a:pPr>
            <a:endParaRPr kumimoji="0" lang="en-US" sz="76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80896"/>
            <a:ext cx="2908018"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R="0" lvl="0" algn="l" defTabSz="457200" rtl="0" eaLnBrk="1" fontAlgn="base" latinLnBrk="0" hangingPunct="1">
              <a:lnSpc>
                <a:spcPct val="100000"/>
              </a:lnSpc>
              <a:spcBef>
                <a:spcPct val="20000"/>
              </a:spcBef>
              <a:spcAft>
                <a:spcPts val="600"/>
              </a:spcAft>
              <a:buClr>
                <a:srgbClr val="5B9BD5">
                  <a:lumMod val="75000"/>
                </a:srgbClr>
              </a:buClr>
              <a:buSzPct val="145000"/>
              <a:defRPr/>
            </a:pPr>
            <a:r>
              <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1.1 </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项目简介</a:t>
            </a:r>
            <a:endPar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5" name="文本框 34"/>
          <p:cNvSpPr txBox="1"/>
          <p:nvPr/>
        </p:nvSpPr>
        <p:spPr>
          <a:xfrm>
            <a:off x="985938" y="1480170"/>
            <a:ext cx="10449241" cy="3323987"/>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畅通工程二期</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1.5</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环（现命名为中环）是贵阳市构建现代综合交通体系的重大</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项目。贵阳市一环路覆盖范围约为</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10</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平方公里，二环路覆盖了</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110</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多平方公里。考虑到已建成的一环和二环距离远，一环与二环之间缺乏有效连接，贵阳市政府提出了建设中环。</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lvl="0">
              <a:lnSpc>
                <a:spcPct val="150000"/>
              </a:lnSpc>
            </a:pPr>
            <a:r>
              <a:rPr lang="zh-CN" altLang="en-US" sz="2000" dirty="0" smtClean="0">
                <a:solidFill>
                  <a:srgbClr val="000000">
                    <a:lumMod val="75000"/>
                    <a:lumOff val="25000"/>
                  </a:srgbClr>
                </a:solidFill>
                <a:latin typeface="微软雅黑" panose="020B0503020204020204" pitchFamily="34" charset="-122"/>
                <a:ea typeface="微软雅黑" panose="020B0503020204020204" pitchFamily="34" charset="-122"/>
              </a:rPr>
              <a:t>        贵</a:t>
            </a:r>
            <a:r>
              <a:rPr lang="zh-CN" altLang="en-US" sz="2000" dirty="0">
                <a:solidFill>
                  <a:srgbClr val="000000">
                    <a:lumMod val="75000"/>
                    <a:lumOff val="25000"/>
                  </a:srgbClr>
                </a:solidFill>
                <a:latin typeface="微软雅黑" panose="020B0503020204020204" pitchFamily="34" charset="-122"/>
                <a:ea typeface="微软雅黑" panose="020B0503020204020204" pitchFamily="34" charset="-122"/>
              </a:rPr>
              <a:t>阳市中环路工程建设总投资</a:t>
            </a:r>
            <a:r>
              <a:rPr lang="en-US" altLang="zh-CN" sz="2000" dirty="0">
                <a:solidFill>
                  <a:srgbClr val="000000">
                    <a:lumMod val="75000"/>
                    <a:lumOff val="25000"/>
                  </a:srgbClr>
                </a:solidFill>
                <a:latin typeface="微软雅黑" panose="020B0503020204020204" pitchFamily="34" charset="-122"/>
                <a:ea typeface="微软雅黑" panose="020B0503020204020204" pitchFamily="34" charset="-122"/>
              </a:rPr>
              <a:t>140.698 </a:t>
            </a:r>
            <a:r>
              <a:rPr lang="zh-CN" altLang="en-US" sz="2000" dirty="0">
                <a:solidFill>
                  <a:srgbClr val="000000">
                    <a:lumMod val="75000"/>
                    <a:lumOff val="25000"/>
                  </a:srgbClr>
                </a:solidFill>
                <a:latin typeface="微软雅黑" panose="020B0503020204020204" pitchFamily="34" charset="-122"/>
                <a:ea typeface="微软雅黑" panose="020B0503020204020204" pitchFamily="34" charset="-122"/>
              </a:rPr>
              <a:t>亿元，于</a:t>
            </a:r>
            <a:r>
              <a:rPr lang="en-US" altLang="zh-CN" sz="2000" dirty="0">
                <a:solidFill>
                  <a:srgbClr val="000000">
                    <a:lumMod val="75000"/>
                    <a:lumOff val="25000"/>
                  </a:srgbClr>
                </a:solidFill>
                <a:latin typeface="微软雅黑" panose="020B0503020204020204" pitchFamily="34" charset="-122"/>
                <a:ea typeface="微软雅黑" panose="020B0503020204020204" pitchFamily="34" charset="-122"/>
              </a:rPr>
              <a:t>2016</a:t>
            </a:r>
            <a:r>
              <a:rPr lang="zh-CN" altLang="en-US" sz="2000" dirty="0">
                <a:solidFill>
                  <a:srgbClr val="000000">
                    <a:lumMod val="75000"/>
                    <a:lumOff val="25000"/>
                  </a:srgbClr>
                </a:solidFill>
                <a:latin typeface="微软雅黑" panose="020B0503020204020204" pitchFamily="34" charset="-122"/>
                <a:ea typeface="微软雅黑" panose="020B0503020204020204" pitchFamily="34" charset="-122"/>
              </a:rPr>
              <a:t>年</a:t>
            </a:r>
            <a:r>
              <a:rPr lang="en-US" altLang="zh-CN" sz="2000" dirty="0">
                <a:solidFill>
                  <a:srgbClr val="000000">
                    <a:lumMod val="75000"/>
                    <a:lumOff val="25000"/>
                  </a:srgbClr>
                </a:solidFill>
                <a:latin typeface="微软雅黑" panose="020B0503020204020204" pitchFamily="34" charset="-122"/>
                <a:ea typeface="微软雅黑" panose="020B0503020204020204" pitchFamily="34" charset="-122"/>
              </a:rPr>
              <a:t>12</a:t>
            </a:r>
            <a:r>
              <a:rPr lang="zh-CN" altLang="en-US" sz="2000" dirty="0">
                <a:solidFill>
                  <a:srgbClr val="000000">
                    <a:lumMod val="75000"/>
                    <a:lumOff val="25000"/>
                  </a:srgbClr>
                </a:solidFill>
                <a:latin typeface="微软雅黑" panose="020B0503020204020204" pitchFamily="34" charset="-122"/>
                <a:ea typeface="微软雅黑" panose="020B0503020204020204" pitchFamily="34" charset="-122"/>
              </a:rPr>
              <a:t>月</a:t>
            </a:r>
            <a:r>
              <a:rPr lang="en-US" altLang="zh-CN" sz="2000" dirty="0">
                <a:solidFill>
                  <a:srgbClr val="000000">
                    <a:lumMod val="75000"/>
                    <a:lumOff val="25000"/>
                  </a:srgbClr>
                </a:solidFill>
                <a:latin typeface="微软雅黑" panose="020B0503020204020204" pitchFamily="34" charset="-122"/>
                <a:ea typeface="微软雅黑" panose="020B0503020204020204" pitchFamily="34" charset="-122"/>
              </a:rPr>
              <a:t>31</a:t>
            </a:r>
            <a:r>
              <a:rPr lang="zh-CN" altLang="en-US" sz="2000" dirty="0">
                <a:solidFill>
                  <a:srgbClr val="000000">
                    <a:lumMod val="75000"/>
                    <a:lumOff val="25000"/>
                  </a:srgbClr>
                </a:solidFill>
                <a:latin typeface="微软雅黑" panose="020B0503020204020204" pitchFamily="34" charset="-122"/>
                <a:ea typeface="微软雅黑" panose="020B0503020204020204" pitchFamily="34" charset="-122"/>
              </a:rPr>
              <a:t>日正式通车</a:t>
            </a:r>
            <a:r>
              <a:rPr lang="zh-CN" altLang="en-US" sz="2000" dirty="0" smtClean="0">
                <a:solidFill>
                  <a:srgbClr val="000000">
                    <a:lumMod val="75000"/>
                    <a:lumOff val="25000"/>
                  </a:srgbClr>
                </a:solidFill>
                <a:latin typeface="微软雅黑" panose="020B0503020204020204" pitchFamily="34" charset="-122"/>
                <a:ea typeface="微软雅黑" panose="020B0503020204020204" pitchFamily="34" charset="-122"/>
              </a:rPr>
              <a:t>。</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全</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长约</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29</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公里，包括新建段</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19</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公里和改建段</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10</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公里，新建段以高架桥及隧道为主，桥梁、隧道占比达</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90%</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。全路段小型客车限速</a:t>
            </a:r>
            <a:r>
              <a:rPr kumimoji="0" lang="en-US" altLang="zh-CN"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80</a:t>
            </a:r>
            <a:r>
              <a:rPr kumimoji="0" lang="zh-CN" altLang="en-US"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公里每小时</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，其他车辆限速</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60</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公里每小时，绕行一圈仅需</a:t>
            </a:r>
            <a:r>
              <a:rPr kumimoji="0" lang="en-US" altLang="zh-CN"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30</a:t>
            </a:r>
            <a:r>
              <a:rPr kumimoji="0" lang="zh-CN" altLang="en-US"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分钟</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左右</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5" name="图片 14"/>
          <p:cNvPicPr>
            <a:picLocks noChangeAspect="1"/>
          </p:cNvPicPr>
          <p:nvPr/>
        </p:nvPicPr>
        <p:blipFill>
          <a:blip r:embed="rId2"/>
          <a:stretch>
            <a:fillRect/>
          </a:stretch>
        </p:blipFill>
        <p:spPr>
          <a:xfrm>
            <a:off x="7230317" y="153543"/>
            <a:ext cx="3036071" cy="579170"/>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462978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环与一环的关系</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pic>
        <p:nvPicPr>
          <p:cNvPr id="2" name="图片 1" descr="2017-11-30_054404"/>
          <p:cNvPicPr>
            <a:picLocks noChangeAspect="1"/>
          </p:cNvPicPr>
          <p:nvPr/>
        </p:nvPicPr>
        <p:blipFill>
          <a:blip r:embed="rId5"/>
          <a:stretch>
            <a:fillRect/>
          </a:stretch>
        </p:blipFill>
        <p:spPr>
          <a:xfrm>
            <a:off x="1193165" y="1075690"/>
            <a:ext cx="4057015" cy="4771390"/>
          </a:xfrm>
          <a:prstGeom prst="rect">
            <a:avLst/>
          </a:prstGeom>
        </p:spPr>
      </p:pic>
      <p:sp>
        <p:nvSpPr>
          <p:cNvPr id="4" name="文本框 3"/>
          <p:cNvSpPr txBox="1"/>
          <p:nvPr/>
        </p:nvSpPr>
        <p:spPr>
          <a:xfrm>
            <a:off x="6175375" y="1428750"/>
            <a:ext cx="3230880" cy="398780"/>
          </a:xfrm>
          <a:prstGeom prst="rect">
            <a:avLst/>
          </a:prstGeom>
          <a:noFill/>
        </p:spPr>
        <p:txBody>
          <a:bodyPr wrap="none" rtlCol="0">
            <a:spAutoFit/>
          </a:bodyPr>
          <a:lstStyle/>
          <a:p>
            <a:r>
              <a:rPr lang="zh-CN" altLang="en-US" sz="2000">
                <a:latin typeface="微软雅黑" panose="020B0503020204020204" pitchFamily="34" charset="-122"/>
                <a:ea typeface="微软雅黑" panose="020B0503020204020204" pitchFamily="34" charset="-122"/>
              </a:rPr>
              <a:t>分析中环与一环之间的关系</a:t>
            </a:r>
            <a:endParaRPr lang="zh-CN" altLang="en-US" sz="20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462978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环与二环的关系</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pic>
        <p:nvPicPr>
          <p:cNvPr id="2" name="图片 1" descr="2017-11-30_054404"/>
          <p:cNvPicPr>
            <a:picLocks noChangeAspect="1"/>
          </p:cNvPicPr>
          <p:nvPr/>
        </p:nvPicPr>
        <p:blipFill>
          <a:blip r:embed="rId5"/>
          <a:stretch>
            <a:fillRect/>
          </a:stretch>
        </p:blipFill>
        <p:spPr>
          <a:xfrm>
            <a:off x="1196340" y="1075690"/>
            <a:ext cx="4057015" cy="4771390"/>
          </a:xfrm>
          <a:prstGeom prst="rect">
            <a:avLst/>
          </a:prstGeom>
        </p:spPr>
      </p:pic>
      <p:sp>
        <p:nvSpPr>
          <p:cNvPr id="4" name="文本框 3"/>
          <p:cNvSpPr txBox="1"/>
          <p:nvPr/>
        </p:nvSpPr>
        <p:spPr>
          <a:xfrm>
            <a:off x="6175375" y="1428750"/>
            <a:ext cx="3230880" cy="398780"/>
          </a:xfrm>
          <a:prstGeom prst="rect">
            <a:avLst/>
          </a:prstGeom>
          <a:noFill/>
        </p:spPr>
        <p:txBody>
          <a:bodyPr wrap="none" rtlCol="0">
            <a:spAutoFit/>
          </a:bodyPr>
          <a:lstStyle/>
          <a:p>
            <a:r>
              <a:rPr lang="zh-CN" altLang="en-US" sz="2000">
                <a:latin typeface="微软雅黑" panose="020B0503020204020204" pitchFamily="34" charset="-122"/>
                <a:ea typeface="微软雅黑" panose="020B0503020204020204" pitchFamily="34" charset="-122"/>
              </a:rPr>
              <a:t>分析中环与二环之间的关系</a:t>
            </a:r>
            <a:endParaRPr lang="zh-CN" altLang="en-US" sz="20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462978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环与产业的关系</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4" name="文本框 3"/>
          <p:cNvSpPr txBox="1"/>
          <p:nvPr/>
        </p:nvSpPr>
        <p:spPr>
          <a:xfrm>
            <a:off x="1236980" y="1333500"/>
            <a:ext cx="4754880" cy="398780"/>
          </a:xfrm>
          <a:prstGeom prst="rect">
            <a:avLst/>
          </a:prstGeom>
          <a:noFill/>
        </p:spPr>
        <p:txBody>
          <a:bodyPr wrap="none" rtlCol="0">
            <a:spAutoFit/>
          </a:bodyPr>
          <a:lstStyle/>
          <a:p>
            <a:r>
              <a:rPr lang="zh-CN" altLang="en-US" sz="2000">
                <a:latin typeface="微软雅黑" panose="020B0503020204020204" pitchFamily="34" charset="-122"/>
                <a:ea typeface="微软雅黑" panose="020B0503020204020204" pitchFamily="34" charset="-122"/>
              </a:rPr>
              <a:t>分析中环对贵阳的各产业发展带来的影响</a:t>
            </a:r>
            <a:endParaRPr lang="zh-CN" altLang="en-US" sz="200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462978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环与小区的关系</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pic>
        <p:nvPicPr>
          <p:cNvPr id="2" name="图片 1" descr="444"/>
          <p:cNvPicPr>
            <a:picLocks noChangeAspect="1"/>
          </p:cNvPicPr>
          <p:nvPr/>
        </p:nvPicPr>
        <p:blipFill>
          <a:blip r:embed="rId5"/>
          <a:stretch>
            <a:fillRect/>
          </a:stretch>
        </p:blipFill>
        <p:spPr>
          <a:xfrm>
            <a:off x="874395" y="1127760"/>
            <a:ext cx="4460240" cy="4667250"/>
          </a:xfrm>
          <a:prstGeom prst="rect">
            <a:avLst/>
          </a:prstGeom>
        </p:spPr>
      </p:pic>
      <p:sp>
        <p:nvSpPr>
          <p:cNvPr id="4" name="文本框 3"/>
          <p:cNvSpPr txBox="1"/>
          <p:nvPr/>
        </p:nvSpPr>
        <p:spPr>
          <a:xfrm>
            <a:off x="6175375" y="1428750"/>
            <a:ext cx="3484880" cy="398780"/>
          </a:xfrm>
          <a:prstGeom prst="rect">
            <a:avLst/>
          </a:prstGeom>
          <a:noFill/>
        </p:spPr>
        <p:txBody>
          <a:bodyPr wrap="none" rtlCol="0">
            <a:spAutoFit/>
          </a:bodyPr>
          <a:lstStyle/>
          <a:p>
            <a:r>
              <a:rPr lang="zh-CN" altLang="en-US" sz="2000">
                <a:latin typeface="微软雅黑" panose="020B0503020204020204" pitchFamily="34" charset="-122"/>
                <a:ea typeface="微软雅黑" panose="020B0503020204020204" pitchFamily="34" charset="-122"/>
              </a:rPr>
              <a:t>分析中环与各小区之间的关系</a:t>
            </a:r>
            <a:endParaRPr lang="zh-CN" altLang="en-US" sz="20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462978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环路开通出行攻略</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文本框 1"/>
          <p:cNvSpPr txBox="1"/>
          <p:nvPr/>
        </p:nvSpPr>
        <p:spPr>
          <a:xfrm>
            <a:off x="413385" y="1021715"/>
            <a:ext cx="11022330" cy="5631180"/>
          </a:xfrm>
          <a:prstGeom prst="rect">
            <a:avLst/>
          </a:prstGeom>
          <a:noFill/>
        </p:spPr>
        <p:txBody>
          <a:bodyPr wrap="square" rtlCol="0" anchor="t">
            <a:spAutoFit/>
          </a:bodyPr>
          <a:lstStyle/>
          <a:p>
            <a:pPr latinLnBrk="0">
              <a:lnSpc>
                <a:spcPct val="150000"/>
              </a:lnSpc>
            </a:pPr>
            <a:r>
              <a:rPr lang="en-US" altLang="zh-CN" sz="1600">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一、</a:t>
            </a:r>
            <a:r>
              <a:rPr lang="zh-CN" altLang="en-US" sz="1600">
                <a:solidFill>
                  <a:srgbClr val="FF0000"/>
                </a:solidFill>
                <a:latin typeface="微软雅黑" panose="020B0503020204020204" pitchFamily="34" charset="-122"/>
                <a:ea typeface="微软雅黑" panose="020B0503020204020204" pitchFamily="34" charset="-122"/>
              </a:rPr>
              <a:t>白云区、观山湖区</a:t>
            </a:r>
            <a:r>
              <a:rPr lang="zh-CN" altLang="en-US" sz="1600">
                <a:latin typeface="微软雅黑" panose="020B0503020204020204" pitchFamily="34" charset="-122"/>
                <a:ea typeface="微软雅黑" panose="020B0503020204020204" pitchFamily="34" charset="-122"/>
              </a:rPr>
              <a:t>前往中环路的车辆可就近选择杨柳井立交、蛮坡立交、市北立交、北站立交和黔春立交驶入；前往花果园的可在延安南路匝道、贵阳街立交驶离，前往五里冲路、西二环的可在贵阳街立交驶离，前往花溪大道的可在艺校立交驶离，前往经开区（小河）的可在玉厂路匝道、黔江路匝道和南厂路匝道驶离，前往龙洞堡大道、贵惠大道和二戈寨的可在东站立交驶离，前往机场的可在富源立交、汤粑关立交驶离，前往未来方舟的可在渔安立交驶离，前往乌当的可在新添立交驶离。</a:t>
            </a:r>
            <a:endParaRPr lang="zh-CN" altLang="en-US" sz="1600">
              <a:latin typeface="微软雅黑" panose="020B0503020204020204" pitchFamily="34" charset="-122"/>
              <a:ea typeface="微软雅黑" panose="020B0503020204020204" pitchFamily="34" charset="-122"/>
            </a:endParaRPr>
          </a:p>
          <a:p>
            <a:pPr latinLnBrk="0">
              <a:lnSpc>
                <a:spcPct val="150000"/>
              </a:lnSpc>
            </a:pPr>
            <a:r>
              <a:rPr lang="zh-CN" altLang="en-US" sz="1600">
                <a:latin typeface="微软雅黑" panose="020B0503020204020204" pitchFamily="34" charset="-122"/>
                <a:ea typeface="微软雅黑" panose="020B0503020204020204" pitchFamily="34" charset="-122"/>
              </a:rPr>
              <a:t>       二、</a:t>
            </a:r>
            <a:r>
              <a:rPr lang="zh-CN" altLang="en-US" sz="1600">
                <a:solidFill>
                  <a:srgbClr val="FF0000"/>
                </a:solidFill>
                <a:latin typeface="微软雅黑" panose="020B0503020204020204" pitchFamily="34" charset="-122"/>
                <a:ea typeface="微软雅黑" panose="020B0503020204020204" pitchFamily="34" charset="-122"/>
              </a:rPr>
              <a:t>乌当区</a:t>
            </a:r>
            <a:r>
              <a:rPr lang="zh-CN" altLang="en-US" sz="1600">
                <a:latin typeface="微软雅黑" panose="020B0503020204020204" pitchFamily="34" charset="-122"/>
                <a:ea typeface="微软雅黑" panose="020B0503020204020204" pitchFamily="34" charset="-122"/>
              </a:rPr>
              <a:t>前往中环路的车辆可就近选择杨新添立交和渔安立交驶入；前往机场的可在富源立交、汤粑关立交驶离，前往龙洞堡大道、贵惠大道和二戈寨的可在通过东站立交驶离，前往经开区（小河）的可在玉厂路匝道、黔江路匝道和南厂路匝道驶离，前往花溪大道的可在艺校立交驶离，前往五里冲路、西二环的可在贵阳街立交驶离，前往花果园的可在延安南路匝道和贵阳街立交驶离，前往观山湖区、白云区的可在杨柳井立交、蛮坡立交、市北立交、北站立交和黔春立交驶离。</a:t>
            </a:r>
            <a:endParaRPr lang="zh-CN" altLang="en-US" sz="1600">
              <a:latin typeface="微软雅黑" panose="020B0503020204020204" pitchFamily="34" charset="-122"/>
              <a:ea typeface="微软雅黑" panose="020B0503020204020204" pitchFamily="34" charset="-122"/>
            </a:endParaRPr>
          </a:p>
          <a:p>
            <a:pPr latinLnBrk="0">
              <a:lnSpc>
                <a:spcPct val="150000"/>
              </a:lnSpc>
            </a:pPr>
            <a:r>
              <a:rPr lang="zh-CN" altLang="en-US" sz="1600">
                <a:latin typeface="微软雅黑" panose="020B0503020204020204" pitchFamily="34" charset="-122"/>
                <a:ea typeface="微软雅黑" panose="020B0503020204020204" pitchFamily="34" charset="-122"/>
              </a:rPr>
              <a:t>       三、</a:t>
            </a:r>
            <a:r>
              <a:rPr lang="zh-CN" altLang="en-US" sz="1600">
                <a:solidFill>
                  <a:srgbClr val="FF0000"/>
                </a:solidFill>
                <a:latin typeface="微软雅黑" panose="020B0503020204020204" pitchFamily="34" charset="-122"/>
                <a:ea typeface="微软雅黑" panose="020B0503020204020204" pitchFamily="34" charset="-122"/>
              </a:rPr>
              <a:t>经开区</a:t>
            </a:r>
            <a:r>
              <a:rPr lang="zh-CN" altLang="en-US" sz="1600">
                <a:latin typeface="微软雅黑" panose="020B0503020204020204" pitchFamily="34" charset="-122"/>
                <a:ea typeface="微软雅黑" panose="020B0503020204020204" pitchFamily="34" charset="-122"/>
              </a:rPr>
              <a:t>前往中环路的车辆可以就近选择玉厂路匝道、黔江路匝道和南厂路匝道驶入；前往花溪大道的可在艺校立交驶离，前往五里冲路、西二环的可在贵阳街立交驶离，前往花果园的可在延安南路匝道、贵阳街立交驶离，前往观山湖区、白云区的可在杨柳井立交、蛮坡立交、市北立交、北站立交和黔春立交驶离，前往乌当的可在新添立交驶离，前往未来方舟的可在渔安立交驶离，前往机场的可在富源立交、汤粑关立交驶离，前往龙洞堡大道、贵惠大道和二戈寨的可在东站立交驶离。</a:t>
            </a:r>
            <a:endParaRPr lang="zh-CN" altLang="en-US" sz="160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462978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环路安全通行注意事项</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文本框 1"/>
          <p:cNvSpPr txBox="1"/>
          <p:nvPr/>
        </p:nvSpPr>
        <p:spPr>
          <a:xfrm>
            <a:off x="701675" y="1174115"/>
            <a:ext cx="10733405" cy="4154170"/>
          </a:xfrm>
          <a:prstGeom prst="rect">
            <a:avLst/>
          </a:prstGeom>
          <a:noFill/>
        </p:spPr>
        <p:txBody>
          <a:bodyPr wrap="square" rtlCol="0" anchor="t">
            <a:spAutoFit/>
          </a:bodyPr>
          <a:lstStyle/>
          <a:p>
            <a:pPr latinLnBrk="0">
              <a:lnSpc>
                <a:spcPct val="150000"/>
              </a:lnSpc>
            </a:pPr>
            <a:r>
              <a:rPr lang="en-US" altLang="zh-CN" sz="1600">
                <a:latin typeface="微软雅黑" panose="020B0503020204020204" pitchFamily="34" charset="-122"/>
                <a:ea typeface="微软雅黑" panose="020B0503020204020204" pitchFamily="34" charset="-122"/>
              </a:rPr>
              <a:t>      为保障中环路东段中环路北段、中环路西段、中环路南段（以下简称中环路）的交通安全、有序、畅通，广大驾驶员在中环路上行驶时应当注意下列事项：</a:t>
            </a:r>
            <a:endParaRPr lang="en-US" altLang="zh-CN" sz="1600">
              <a:latin typeface="微软雅黑" panose="020B0503020204020204" pitchFamily="34" charset="-122"/>
              <a:ea typeface="微软雅黑" panose="020B0503020204020204" pitchFamily="34" charset="-122"/>
            </a:endParaRPr>
          </a:p>
          <a:p>
            <a:pPr latinLnBrk="0">
              <a:lnSpc>
                <a:spcPct val="150000"/>
              </a:lnSpc>
            </a:pPr>
            <a:r>
              <a:rPr lang="en-US" altLang="zh-CN" sz="1600">
                <a:latin typeface="微软雅黑" panose="020B0503020204020204" pitchFamily="34" charset="-122"/>
                <a:ea typeface="微软雅黑" panose="020B0503020204020204" pitchFamily="34" charset="-122"/>
              </a:rPr>
              <a:t>     （一）在确保安全的前提下，小型客车行驶的最高车速不得超过每小时80公里，其他机动车行驶的最高车速不得超过每小时60公里；在行驶上、下匝道、弯道和其他设置有限速标志的路段，请按照限速标志的规定行驶。</a:t>
            </a:r>
            <a:endParaRPr lang="en-US" altLang="zh-CN" sz="1600">
              <a:latin typeface="微软雅黑" panose="020B0503020204020204" pitchFamily="34" charset="-122"/>
              <a:ea typeface="微软雅黑" panose="020B0503020204020204" pitchFamily="34" charset="-122"/>
            </a:endParaRPr>
          </a:p>
          <a:p>
            <a:pPr latinLnBrk="0">
              <a:lnSpc>
                <a:spcPct val="150000"/>
              </a:lnSpc>
            </a:pPr>
            <a:r>
              <a:rPr lang="en-US" altLang="zh-CN" sz="1600">
                <a:latin typeface="微软雅黑" panose="020B0503020204020204" pitchFamily="34" charset="-122"/>
                <a:ea typeface="微软雅黑" panose="020B0503020204020204" pitchFamily="34" charset="-122"/>
              </a:rPr>
              <a:t>     （二）中环路的快速公交车道（以下简称BRT车道），内侧施划有黄色虚线，外侧用白色实线或黄白相间线与社会车道分隔。分隔线为白色实线的BRT车道和公交专用匝道，只允许公交车（不含出租车）通行；分隔线为黄白相间线的BRT车道，准许小型客车借道通行，但遇公交车辆时应立即避让，驶离BRT车道。小型客车专用道仅允许小型客车、公交车驶入。</a:t>
            </a:r>
            <a:endParaRPr lang="en-US" altLang="zh-CN" sz="1600">
              <a:latin typeface="微软雅黑" panose="020B0503020204020204" pitchFamily="34" charset="-122"/>
              <a:ea typeface="微软雅黑" panose="020B0503020204020204" pitchFamily="34" charset="-122"/>
            </a:endParaRPr>
          </a:p>
          <a:p>
            <a:pPr latinLnBrk="0">
              <a:lnSpc>
                <a:spcPct val="150000"/>
              </a:lnSpc>
            </a:pPr>
            <a:r>
              <a:rPr lang="en-US" altLang="zh-CN" sz="1600">
                <a:latin typeface="微软雅黑" panose="020B0503020204020204" pitchFamily="34" charset="-122"/>
                <a:ea typeface="微软雅黑" panose="020B0503020204020204" pitchFamily="34" charset="-122"/>
              </a:rPr>
              <a:t>     （三）中环路设置了完备的指路标志、LED主动发光标志、管理标志和标线，为了保障行车安全，驾驶员通行中环路时应当按照标志标线的指示和规定行驶</a:t>
            </a:r>
            <a:r>
              <a:rPr lang="zh-CN" altLang="en-US" sz="1600">
                <a:latin typeface="微软雅黑" panose="020B0503020204020204" pitchFamily="34" charset="-122"/>
                <a:ea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endParaRPr>
          </a:p>
          <a:p>
            <a:pPr latinLnBrk="0">
              <a:lnSpc>
                <a:spcPct val="150000"/>
              </a:lnSpc>
            </a:pPr>
            <a:r>
              <a:rPr lang="en-US" altLang="zh-CN" sz="1600">
                <a:latin typeface="微软雅黑" panose="020B0503020204020204" pitchFamily="34" charset="-122"/>
                <a:ea typeface="微软雅黑" panose="020B0503020204020204" pitchFamily="34" charset="-122"/>
              </a:rPr>
              <a:t>     （四）行人通行中环路请走人行道，需要横过道路的请通过立体过街设施通过</a:t>
            </a:r>
            <a:r>
              <a:rPr lang="zh-CN" altLang="en-US" sz="1600">
                <a:latin typeface="微软雅黑" panose="020B0503020204020204" pitchFamily="34" charset="-122"/>
                <a:ea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77965"/>
            <a:ext cx="4621021"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附</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录</a:t>
            </a:r>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A</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graphicFrame>
        <p:nvGraphicFramePr>
          <p:cNvPr id="2" name="表格 1"/>
          <p:cNvGraphicFramePr>
            <a:graphicFrameLocks noGrp="1"/>
          </p:cNvGraphicFramePr>
          <p:nvPr/>
        </p:nvGraphicFramePr>
        <p:xfrm>
          <a:off x="860815" y="1074518"/>
          <a:ext cx="10160635" cy="5582920"/>
        </p:xfrm>
        <a:graphic>
          <a:graphicData uri="http://schemas.openxmlformats.org/drawingml/2006/table">
            <a:tbl>
              <a:tblPr firstRow="1" bandRow="1">
                <a:tableStyleId>{5C22544A-7EE6-4342-B048-85BDC9FD1C3A}</a:tableStyleId>
              </a:tblPr>
              <a:tblGrid>
                <a:gridCol w="2024778"/>
                <a:gridCol w="8135845"/>
              </a:tblGrid>
              <a:tr h="283286">
                <a:tc>
                  <a:txBody>
                    <a:bodyPr/>
                    <a:lstStyle/>
                    <a:p>
                      <a:pPr algn="l"/>
                      <a:r>
                        <a:rPr lang="zh-CN" altLang="en-US" sz="2000" dirty="0" smtClean="0">
                          <a:latin typeface="微软雅黑" panose="020B0503020204020204" pitchFamily="34" charset="-122"/>
                          <a:ea typeface="微软雅黑" panose="020B0503020204020204" pitchFamily="34" charset="-122"/>
                        </a:rPr>
                        <a:t>关键词</a:t>
                      </a:r>
                      <a:endParaRPr lang="zh-CN" altLang="en-US" sz="2000" dirty="0" smtClean="0">
                        <a:latin typeface="微软雅黑" panose="020B0503020204020204" pitchFamily="34" charset="-122"/>
                        <a:ea typeface="微软雅黑" panose="020B0503020204020204" pitchFamily="34" charset="-122"/>
                      </a:endParaRPr>
                    </a:p>
                  </a:txBody>
                  <a:tcPr anchor="ctr" anchorCtr="0"/>
                </a:tc>
                <a:tc>
                  <a:txBody>
                    <a:bodyPr/>
                    <a:lstStyle/>
                    <a:p>
                      <a:pPr algn="l"/>
                      <a:r>
                        <a:rPr lang="zh-CN" altLang="en-US" sz="2000" dirty="0" smtClean="0">
                          <a:latin typeface="微软雅黑" panose="020B0503020204020204" pitchFamily="34" charset="-122"/>
                          <a:ea typeface="微软雅黑" panose="020B0503020204020204" pitchFamily="34" charset="-122"/>
                        </a:rPr>
                        <a:t>定义</a:t>
                      </a:r>
                      <a:endParaRPr lang="zh-CN" altLang="en-US" sz="2000" dirty="0" smtClean="0">
                        <a:latin typeface="微软雅黑" panose="020B0503020204020204" pitchFamily="34" charset="-122"/>
                        <a:ea typeface="微软雅黑" panose="020B0503020204020204" pitchFamily="34" charset="-122"/>
                      </a:endParaRPr>
                    </a:p>
                  </a:txBody>
                  <a:tcPr anchor="ctr" anchorCtr="0"/>
                </a:tc>
              </a:tr>
              <a:tr h="488960">
                <a:tc>
                  <a:txBody>
                    <a:bodyPr/>
                    <a:lstStyle/>
                    <a:p>
                      <a:pPr algn="l"/>
                      <a:r>
                        <a:rPr lang="zh-CN" altLang="en-US" sz="1600" dirty="0" smtClean="0">
                          <a:latin typeface="微软雅黑" panose="020B0503020204020204" pitchFamily="34" charset="-122"/>
                          <a:ea typeface="微软雅黑" panose="020B0503020204020204" pitchFamily="34" charset="-122"/>
                        </a:rPr>
                        <a:t>道路拥堵指数</a:t>
                      </a:r>
                      <a:endParaRPr lang="zh-CN" altLang="en-US" sz="1600" dirty="0" smtClean="0">
                        <a:latin typeface="微软雅黑" panose="020B0503020204020204" pitchFamily="34" charset="-122"/>
                        <a:ea typeface="微软雅黑" panose="020B0503020204020204" pitchFamily="34" charset="-122"/>
                      </a:endParaRPr>
                    </a:p>
                  </a:txBody>
                  <a:tcPr anchor="ctr" anchorCtr="0"/>
                </a:tc>
                <a:tc>
                  <a:txBody>
                    <a:bodyPr/>
                    <a:lstStyle/>
                    <a:p>
                      <a:pPr algn="l"/>
                      <a:r>
                        <a:rPr lang="zh-CN" altLang="en-US" sz="1600" dirty="0" smtClean="0">
                          <a:latin typeface="微软雅黑" panose="020B0503020204020204" pitchFamily="34" charset="-122"/>
                          <a:ea typeface="微软雅黑" panose="020B0503020204020204" pitchFamily="34" charset="-122"/>
                        </a:rPr>
                        <a:t>道路拥堵指数</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平均行程速度</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自由行程速度</a:t>
                      </a:r>
                      <a:endParaRPr lang="zh-CN" altLang="en-US" sz="1600" dirty="0" smtClean="0">
                        <a:latin typeface="微软雅黑" panose="020B0503020204020204" pitchFamily="34" charset="-122"/>
                        <a:ea typeface="微软雅黑" panose="020B0503020204020204" pitchFamily="34" charset="-122"/>
                      </a:endParaRPr>
                    </a:p>
                  </a:txBody>
                  <a:tcPr anchor="ctr" anchorCtr="0"/>
                </a:tc>
              </a:tr>
              <a:tr h="488960">
                <a:tc>
                  <a:txBody>
                    <a:bodyPr/>
                    <a:p>
                      <a:pPr algn="l"/>
                      <a:r>
                        <a:rPr lang="zh-CN" altLang="en-US" sz="1600" dirty="0" smtClean="0">
                          <a:latin typeface="微软雅黑" panose="020B0503020204020204" pitchFamily="34" charset="-122"/>
                          <a:ea typeface="微软雅黑" panose="020B0503020204020204" pitchFamily="34" charset="-122"/>
                        </a:rPr>
                        <a:t>交通指数</a:t>
                      </a:r>
                      <a:endParaRPr lang="zh-CN" altLang="en-US" sz="1600" dirty="0" smtClean="0">
                        <a:latin typeface="微软雅黑" panose="020B0503020204020204" pitchFamily="34" charset="-122"/>
                        <a:ea typeface="微软雅黑" panose="020B0503020204020204" pitchFamily="34" charset="-122"/>
                      </a:endParaRPr>
                    </a:p>
                  </a:txBody>
                  <a:tcPr anchor="ctr" anchorCtr="0"/>
                </a:tc>
                <a:tc>
                  <a:txBody>
                    <a:bodyPr/>
                    <a:p>
                      <a:pPr algn="l"/>
                      <a:r>
                        <a:rPr lang="zh-CN" altLang="en-US" sz="1600" dirty="0" smtClean="0">
                          <a:latin typeface="微软雅黑" panose="020B0503020204020204" pitchFamily="34" charset="-122"/>
                          <a:ea typeface="微软雅黑" panose="020B0503020204020204" pitchFamily="34" charset="-122"/>
                        </a:rPr>
                        <a:t>交通指数是对贵阳市路网整体出行状况评价的综合性指标，由道路拥堵指数、拥堵里程和流量数据综合确定。</a:t>
                      </a:r>
                      <a:endParaRPr lang="zh-CN" altLang="en-US" sz="1600" dirty="0" smtClean="0">
                        <a:latin typeface="微软雅黑" panose="020B0503020204020204" pitchFamily="34" charset="-122"/>
                        <a:ea typeface="微软雅黑" panose="020B0503020204020204" pitchFamily="34" charset="-122"/>
                      </a:endParaRPr>
                    </a:p>
                  </a:txBody>
                  <a:tcPr anchor="ctr" anchorCtr="0"/>
                </a:tc>
              </a:tr>
              <a:tr h="488960">
                <a:tc>
                  <a:txBody>
                    <a:bodyPr/>
                    <a:p>
                      <a:pPr algn="l"/>
                      <a:r>
                        <a:rPr lang="zh-CN" altLang="en-US" sz="1600" dirty="0" smtClean="0">
                          <a:latin typeface="微软雅黑" panose="020B0503020204020204" pitchFamily="34" charset="-122"/>
                          <a:ea typeface="微软雅黑" panose="020B0503020204020204" pitchFamily="34" charset="-122"/>
                        </a:rPr>
                        <a:t>区域联系强度</a:t>
                      </a:r>
                      <a:endParaRPr lang="zh-CN" altLang="en-US" sz="1600" dirty="0" smtClean="0">
                        <a:latin typeface="微软雅黑" panose="020B0503020204020204" pitchFamily="34" charset="-122"/>
                        <a:ea typeface="微软雅黑" panose="020B0503020204020204" pitchFamily="34" charset="-122"/>
                      </a:endParaRPr>
                    </a:p>
                  </a:txBody>
                  <a:tcPr anchor="ctr" anchorCtr="0"/>
                </a:tc>
                <a:tc>
                  <a:txBody>
                    <a:bodyPr/>
                    <a:p>
                      <a:pPr algn="l"/>
                      <a:r>
                        <a:rPr lang="zh-CN" altLang="en-US" sz="1600" dirty="0" smtClean="0">
                          <a:latin typeface="微软雅黑" panose="020B0503020204020204" pitchFamily="34" charset="-122"/>
                          <a:ea typeface="微软雅黑" panose="020B0503020204020204" pitchFamily="34" charset="-122"/>
                        </a:rPr>
                        <a:t>区域联系强度</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区域交通生成量</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区域交通生成总量</a:t>
                      </a:r>
                      <a:endParaRPr lang="zh-CN" altLang="en-US" sz="1600" dirty="0" smtClean="0">
                        <a:latin typeface="微软雅黑" panose="020B0503020204020204" pitchFamily="34" charset="-122"/>
                        <a:ea typeface="微软雅黑" panose="020B0503020204020204" pitchFamily="34" charset="-122"/>
                      </a:endParaRPr>
                    </a:p>
                  </a:txBody>
                  <a:tcPr anchor="ctr" anchorCtr="0"/>
                </a:tc>
              </a:tr>
              <a:tr h="488960">
                <a:tc>
                  <a:txBody>
                    <a:bodyPr/>
                    <a:p>
                      <a:pPr algn="l"/>
                      <a:r>
                        <a:rPr lang="zh-CN" altLang="en-US" sz="1600" dirty="0" smtClean="0">
                          <a:latin typeface="微软雅黑" panose="020B0503020204020204" pitchFamily="34" charset="-122"/>
                          <a:ea typeface="微软雅黑" panose="020B0503020204020204" pitchFamily="34" charset="-122"/>
                        </a:rPr>
                        <a:t>公交畅行指数</a:t>
                      </a:r>
                      <a:endParaRPr lang="zh-CN" altLang="en-US" sz="1600" dirty="0" smtClean="0">
                        <a:latin typeface="微软雅黑" panose="020B0503020204020204" pitchFamily="34" charset="-122"/>
                        <a:ea typeface="微软雅黑" panose="020B0503020204020204" pitchFamily="34" charset="-122"/>
                      </a:endParaRPr>
                    </a:p>
                  </a:txBody>
                  <a:tcPr anchor="ctr" anchorCtr="0"/>
                </a:tc>
                <a:tc>
                  <a:txBody>
                    <a:bodyPr/>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公交畅行指数</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公交畅行时间</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公交畅行总时间</a:t>
                      </a:r>
                      <a:endParaRPr lang="zh-CN" altLang="en-US" sz="1600" dirty="0" smtClean="0">
                        <a:latin typeface="微软雅黑" panose="020B0503020204020204" pitchFamily="34" charset="-122"/>
                        <a:ea typeface="微软雅黑" panose="020B0503020204020204" pitchFamily="34" charset="-122"/>
                      </a:endParaRPr>
                    </a:p>
                  </a:txBody>
                  <a:tcPr anchor="ctr" anchorCtr="0"/>
                </a:tc>
              </a:tr>
              <a:tr h="393065">
                <a:tc>
                  <a:txBody>
                    <a:bodyPr/>
                    <a:lstStyle/>
                    <a:p>
                      <a:pPr algn="l"/>
                      <a:r>
                        <a:rPr lang="zh-CN" altLang="en-US" sz="1600" dirty="0" smtClean="0">
                          <a:latin typeface="微软雅黑" panose="020B0503020204020204" pitchFamily="34" charset="-122"/>
                          <a:ea typeface="微软雅黑" panose="020B0503020204020204" pitchFamily="34" charset="-122"/>
                        </a:rPr>
                        <a:t>公交延时指数</a:t>
                      </a:r>
                      <a:endParaRPr lang="zh-CN" altLang="en-US" sz="1600" dirty="0" smtClean="0">
                        <a:latin typeface="微软雅黑" panose="020B0503020204020204" pitchFamily="34" charset="-122"/>
                        <a:ea typeface="微软雅黑" panose="020B0503020204020204" pitchFamily="34" charset="-122"/>
                      </a:endParaRPr>
                    </a:p>
                  </a:txBody>
                  <a:tcPr anchor="ctr" anchorCtr="0"/>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公交延时指数</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公交延时时间</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公交自由通行时间</a:t>
                      </a:r>
                      <a:endParaRPr lang="zh-CN" altLang="en-US" sz="1600" dirty="0" smtClean="0">
                        <a:latin typeface="微软雅黑" panose="020B0503020204020204" pitchFamily="34" charset="-122"/>
                        <a:ea typeface="微软雅黑" panose="020B0503020204020204" pitchFamily="34" charset="-122"/>
                      </a:endParaRPr>
                    </a:p>
                  </a:txBody>
                  <a:tcPr anchor="ctr" anchorCtr="0"/>
                </a:tc>
              </a:tr>
              <a:tr h="393065">
                <a:tc>
                  <a:txBody>
                    <a:bodyPr/>
                    <a:lstStyle/>
                    <a:p>
                      <a:pPr algn="l"/>
                      <a:r>
                        <a:rPr lang="zh-CN" altLang="en-US" sz="1600" dirty="0" smtClean="0">
                          <a:latin typeface="微软雅黑" panose="020B0503020204020204" pitchFamily="34" charset="-122"/>
                          <a:ea typeface="微软雅黑" panose="020B0503020204020204" pitchFamily="34" charset="-122"/>
                        </a:rPr>
                        <a:t>公交超时指数</a:t>
                      </a:r>
                      <a:endParaRPr lang="zh-CN" altLang="en-US" sz="1600" dirty="0" smtClean="0">
                        <a:latin typeface="微软雅黑" panose="020B0503020204020204" pitchFamily="34" charset="-122"/>
                        <a:ea typeface="微软雅黑" panose="020B0503020204020204" pitchFamily="34" charset="-122"/>
                      </a:endParaRPr>
                    </a:p>
                  </a:txBody>
                  <a:tcPr anchor="ctr" anchorCtr="0"/>
                </a:tc>
                <a:tc>
                  <a:txBody>
                    <a:bodyPr/>
                    <a:lstStyle/>
                    <a:p>
                      <a:pPr algn="l"/>
                      <a:r>
                        <a:rPr lang="zh-CN" altLang="en-US" sz="1600" dirty="0" smtClean="0">
                          <a:latin typeface="微软雅黑" panose="020B0503020204020204" pitchFamily="34" charset="-122"/>
                          <a:ea typeface="微软雅黑" panose="020B0503020204020204" pitchFamily="34" charset="-122"/>
                        </a:rPr>
                        <a:t>公交超时指数</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公交超时时间</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公交通行总时间</a:t>
                      </a:r>
                      <a:endParaRPr lang="zh-CN" altLang="en-US" sz="1600" dirty="0" smtClean="0">
                        <a:latin typeface="微软雅黑" panose="020B0503020204020204" pitchFamily="34" charset="-122"/>
                        <a:ea typeface="微软雅黑" panose="020B0503020204020204" pitchFamily="34" charset="-122"/>
                      </a:endParaRPr>
                    </a:p>
                  </a:txBody>
                  <a:tcPr anchor="ctr" anchorCtr="0"/>
                </a:tc>
              </a:tr>
              <a:tr h="488960">
                <a:tc>
                  <a:txBody>
                    <a:bodyPr/>
                    <a:lstStyle/>
                    <a:p>
                      <a:pPr algn="l"/>
                      <a:r>
                        <a:rPr lang="zh-CN" altLang="en-US" sz="1600" dirty="0" smtClean="0">
                          <a:latin typeface="微软雅黑" panose="020B0503020204020204" pitchFamily="34" charset="-122"/>
                          <a:ea typeface="微软雅黑" panose="020B0503020204020204" pitchFamily="34" charset="-122"/>
                        </a:rPr>
                        <a:t>平均行驶距离</a:t>
                      </a:r>
                      <a:endParaRPr lang="zh-CN" altLang="en-US" sz="1600" dirty="0" smtClean="0">
                        <a:latin typeface="微软雅黑" panose="020B0503020204020204" pitchFamily="34" charset="-122"/>
                        <a:ea typeface="微软雅黑" panose="020B0503020204020204" pitchFamily="34" charset="-122"/>
                      </a:endParaRPr>
                    </a:p>
                  </a:txBody>
                  <a:tcPr anchor="ctr" anchorCtr="0"/>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城市范围内平均的行驶距离</a:t>
                      </a:r>
                      <a:endParaRPr lang="zh-CN" altLang="en-US" sz="1600" dirty="0" smtClean="0">
                        <a:latin typeface="微软雅黑" panose="020B0503020204020204" pitchFamily="34" charset="-122"/>
                        <a:ea typeface="微软雅黑" panose="020B0503020204020204" pitchFamily="34" charset="-122"/>
                      </a:endParaRPr>
                    </a:p>
                  </a:txBody>
                  <a:tcPr anchor="ctr" anchorCtr="0"/>
                </a:tc>
              </a:tr>
              <a:tr h="488960">
                <a:tc>
                  <a:txBody>
                    <a:bodyPr/>
                    <a:lstStyle/>
                    <a:p>
                      <a:pPr algn="l"/>
                      <a:r>
                        <a:rPr lang="zh-CN" altLang="en-US" sz="1600" dirty="0" smtClean="0">
                          <a:latin typeface="微软雅黑" panose="020B0503020204020204" pitchFamily="34" charset="-122"/>
                          <a:ea typeface="微软雅黑" panose="020B0503020204020204" pitchFamily="34" charset="-122"/>
                        </a:rPr>
                        <a:t>平均行驶速度 </a:t>
                      </a:r>
                      <a:endParaRPr lang="zh-CN" altLang="en-US" sz="1600" dirty="0" smtClean="0">
                        <a:latin typeface="微软雅黑" panose="020B0503020204020204" pitchFamily="34" charset="-122"/>
                        <a:ea typeface="微软雅黑" panose="020B0503020204020204" pitchFamily="34" charset="-122"/>
                      </a:endParaRPr>
                    </a:p>
                  </a:txBody>
                  <a:tcPr anchor="ctr" anchorCtr="0"/>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城市范围内平均的行驶速度</a:t>
                      </a:r>
                      <a:endParaRPr lang="zh-CN" altLang="en-US" sz="1600" dirty="0" smtClean="0">
                        <a:latin typeface="微软雅黑" panose="020B0503020204020204" pitchFamily="34" charset="-122"/>
                        <a:ea typeface="微软雅黑" panose="020B0503020204020204" pitchFamily="34" charset="-122"/>
                      </a:endParaRPr>
                    </a:p>
                  </a:txBody>
                  <a:tcPr anchor="ctr" anchorCtr="0"/>
                </a:tc>
              </a:tr>
              <a:tr h="488960">
                <a:tc>
                  <a:txBody>
                    <a:bodyPr/>
                    <a:lstStyle/>
                    <a:p>
                      <a:pPr algn="l"/>
                      <a:r>
                        <a:rPr lang="zh-CN" altLang="en-US" sz="1600" dirty="0" smtClean="0">
                          <a:latin typeface="微软雅黑" panose="020B0503020204020204" pitchFamily="34" charset="-122"/>
                          <a:ea typeface="微软雅黑" panose="020B0503020204020204" pitchFamily="34" charset="-122"/>
                        </a:rPr>
                        <a:t>平均行驶时间 </a:t>
                      </a:r>
                      <a:endParaRPr lang="zh-CN" altLang="en-US" sz="1600" dirty="0" smtClean="0">
                        <a:latin typeface="微软雅黑" panose="020B0503020204020204" pitchFamily="34" charset="-122"/>
                        <a:ea typeface="微软雅黑" panose="020B0503020204020204" pitchFamily="34" charset="-122"/>
                      </a:endParaRPr>
                    </a:p>
                  </a:txBody>
                  <a:tcPr anchor="ctr" anchorCtr="0"/>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城市范围内平均的行驶时间</a:t>
                      </a:r>
                      <a:endParaRPr lang="zh-CN" altLang="en-US" sz="1600" dirty="0" smtClean="0">
                        <a:latin typeface="微软雅黑" panose="020B0503020204020204" pitchFamily="34" charset="-122"/>
                        <a:ea typeface="微软雅黑" panose="020B0503020204020204" pitchFamily="34" charset="-122"/>
                      </a:endParaRPr>
                    </a:p>
                  </a:txBody>
                  <a:tcPr anchor="ctr" anchorCtr="0"/>
                </a:tc>
              </a:tr>
              <a:tr h="488960">
                <a:tc>
                  <a:txBody>
                    <a:bodyPr/>
                    <a:lstStyle/>
                    <a:p>
                      <a:pPr algn="l"/>
                      <a:r>
                        <a:rPr lang="zh-CN" altLang="en-US" sz="1600" dirty="0" smtClean="0">
                          <a:latin typeface="微软雅黑" panose="020B0503020204020204" pitchFamily="34" charset="-122"/>
                          <a:ea typeface="微软雅黑" panose="020B0503020204020204" pitchFamily="34" charset="-122"/>
                        </a:rPr>
                        <a:t>区域吸引力指数 </a:t>
                      </a:r>
                      <a:endParaRPr lang="zh-CN" altLang="en-US" sz="1600" dirty="0" smtClean="0">
                        <a:latin typeface="微软雅黑" panose="020B0503020204020204" pitchFamily="34" charset="-122"/>
                        <a:ea typeface="微软雅黑" panose="020B0503020204020204" pitchFamily="34" charset="-122"/>
                      </a:endParaRPr>
                    </a:p>
                  </a:txBody>
                  <a:tcPr anchor="ctr" anchorCtr="0"/>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区域吸引力指数</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区域交通吸引量</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全市吸引总量</a:t>
                      </a:r>
                      <a:endParaRPr lang="zh-CN" altLang="en-US" sz="1600" dirty="0" smtClean="0">
                        <a:latin typeface="微软雅黑" panose="020B0503020204020204" pitchFamily="34" charset="-122"/>
                        <a:ea typeface="微软雅黑" panose="020B0503020204020204" pitchFamily="34" charset="-122"/>
                      </a:endParaRPr>
                    </a:p>
                  </a:txBody>
                  <a:tcPr anchor="ctr" anchorCtr="0"/>
                </a:tc>
              </a:tr>
            </a:tbl>
          </a:graphicData>
        </a:graphic>
      </p:graphicFrame>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6" name="图片 15"/>
          <p:cNvPicPr>
            <a:picLocks noChangeAspect="1"/>
          </p:cNvPicPr>
          <p:nvPr/>
        </p:nvPicPr>
        <p:blipFill>
          <a:blip r:embed="rId3"/>
          <a:stretch>
            <a:fillRect/>
          </a:stretch>
        </p:blipFill>
        <p:spPr>
          <a:xfrm>
            <a:off x="7230317" y="153543"/>
            <a:ext cx="3036071" cy="579170"/>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81752"/>
            <a:ext cx="4621021"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附</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录</a:t>
            </a:r>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A</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graphicFrame>
        <p:nvGraphicFramePr>
          <p:cNvPr id="2" name="表格 1"/>
          <p:cNvGraphicFramePr>
            <a:graphicFrameLocks noGrp="1"/>
          </p:cNvGraphicFramePr>
          <p:nvPr/>
        </p:nvGraphicFramePr>
        <p:xfrm>
          <a:off x="855052" y="1207429"/>
          <a:ext cx="10345315" cy="3799059"/>
        </p:xfrm>
        <a:graphic>
          <a:graphicData uri="http://schemas.openxmlformats.org/drawingml/2006/table">
            <a:tbl>
              <a:tblPr firstRow="1" bandRow="1">
                <a:tableStyleId>{5C22544A-7EE6-4342-B048-85BDC9FD1C3A}</a:tableStyleId>
              </a:tblPr>
              <a:tblGrid>
                <a:gridCol w="2928324"/>
                <a:gridCol w="7416991"/>
              </a:tblGrid>
              <a:tr h="507844">
                <a:tc>
                  <a:txBody>
                    <a:bodyPr/>
                    <a:lstStyle/>
                    <a:p>
                      <a:r>
                        <a:rPr lang="zh-CN" altLang="en-US" sz="2000" dirty="0" smtClean="0">
                          <a:latin typeface="微软雅黑" panose="020B0503020204020204" pitchFamily="34" charset="-122"/>
                          <a:ea typeface="微软雅黑" panose="020B0503020204020204" pitchFamily="34" charset="-122"/>
                        </a:rPr>
                        <a:t>关键词</a:t>
                      </a:r>
                      <a:endParaRPr lang="zh-CN" altLang="en-US" sz="2000" dirty="0" smtClean="0">
                        <a:latin typeface="微软雅黑" panose="020B0503020204020204" pitchFamily="34" charset="-122"/>
                        <a:ea typeface="微软雅黑" panose="020B0503020204020204" pitchFamily="34" charset="-122"/>
                      </a:endParaRPr>
                    </a:p>
                  </a:txBody>
                  <a:tcPr anchor="ctr"/>
                </a:tc>
                <a:tc>
                  <a:txBody>
                    <a:bodyPr/>
                    <a:lstStyle/>
                    <a:p>
                      <a:r>
                        <a:rPr lang="zh-CN" altLang="en-US" sz="2000" dirty="0" smtClean="0">
                          <a:latin typeface="微软雅黑" panose="020B0503020204020204" pitchFamily="34" charset="-122"/>
                          <a:ea typeface="微软雅黑" panose="020B0503020204020204" pitchFamily="34" charset="-122"/>
                        </a:rPr>
                        <a:t>定义</a:t>
                      </a:r>
                      <a:endParaRPr lang="zh-CN" altLang="en-US" sz="2000" dirty="0" smtClean="0">
                        <a:latin typeface="微软雅黑" panose="020B0503020204020204" pitchFamily="34" charset="-122"/>
                        <a:ea typeface="微软雅黑" panose="020B0503020204020204" pitchFamily="34" charset="-122"/>
                      </a:endParaRPr>
                    </a:p>
                  </a:txBody>
                  <a:tcPr anchor="ctr"/>
                </a:tc>
              </a:tr>
              <a:tr h="488950">
                <a:tc>
                  <a:txBody>
                    <a:bodyPr/>
                    <a:lstStyle/>
                    <a:p>
                      <a:pPr algn="l"/>
                      <a:r>
                        <a:rPr lang="zh-CN" altLang="en-US" sz="1600" dirty="0" smtClean="0">
                          <a:latin typeface="微软雅黑" panose="020B0503020204020204" pitchFamily="34" charset="-122"/>
                          <a:ea typeface="微软雅黑" panose="020B0503020204020204" pitchFamily="34" charset="-122"/>
                        </a:rPr>
                        <a:t>每天通勤延时</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每天上班或下班堵车时间</a:t>
                      </a:r>
                      <a:endParaRPr lang="zh-CN" altLang="en-US" sz="1600" dirty="0" smtClean="0">
                        <a:latin typeface="微软雅黑" panose="020B0503020204020204" pitchFamily="34" charset="-122"/>
                        <a:ea typeface="微软雅黑" panose="020B0503020204020204" pitchFamily="34" charset="-122"/>
                      </a:endParaRPr>
                    </a:p>
                  </a:txBody>
                  <a:tcPr anchor="ctr"/>
                </a:tc>
              </a:tr>
              <a:tr h="393065">
                <a:tc>
                  <a:txBody>
                    <a:bodyPr/>
                    <a:lstStyle/>
                    <a:p>
                      <a:pPr algn="l"/>
                      <a:r>
                        <a:rPr lang="zh-CN" altLang="en-US" sz="1600" dirty="0" smtClean="0">
                          <a:latin typeface="微软雅黑" panose="020B0503020204020204" pitchFamily="34" charset="-122"/>
                          <a:ea typeface="微软雅黑" panose="020B0503020204020204" pitchFamily="34" charset="-122"/>
                        </a:rPr>
                        <a:t>道路高峰出行平均速度</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某条道路上，早晚高峰期车辆的平均行驶速度</a:t>
                      </a:r>
                      <a:endParaRPr lang="zh-CN" altLang="en-US" sz="1600" dirty="0" smtClean="0">
                        <a:latin typeface="微软雅黑" panose="020B0503020204020204" pitchFamily="34" charset="-122"/>
                        <a:ea typeface="微软雅黑" panose="020B0503020204020204" pitchFamily="34" charset="-122"/>
                      </a:endParaRPr>
                    </a:p>
                  </a:txBody>
                  <a:tcPr anchor="ctr"/>
                </a:tc>
              </a:tr>
              <a:tr h="488960">
                <a:tc>
                  <a:txBody>
                    <a:bodyPr/>
                    <a:lstStyle/>
                    <a:p>
                      <a:pPr algn="l"/>
                      <a:r>
                        <a:rPr lang="zh-CN" altLang="en-US" sz="1600" dirty="0" smtClean="0">
                          <a:latin typeface="微软雅黑" panose="020B0503020204020204" pitchFamily="34" charset="-122"/>
                          <a:ea typeface="微软雅黑" panose="020B0503020204020204" pitchFamily="34" charset="-122"/>
                        </a:rPr>
                        <a:t>道路高峰出行行驶时间 </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某条道路上，早晚高峰期车辆的平均行驶时间</a:t>
                      </a:r>
                      <a:endParaRPr lang="zh-CN" altLang="en-US" sz="1600" dirty="0" smtClean="0">
                        <a:latin typeface="微软雅黑" panose="020B0503020204020204" pitchFamily="34" charset="-122"/>
                        <a:ea typeface="微软雅黑" panose="020B0503020204020204" pitchFamily="34" charset="-122"/>
                      </a:endParaRPr>
                    </a:p>
                  </a:txBody>
                  <a:tcPr anchor="ctr"/>
                </a:tc>
              </a:tr>
              <a:tr h="488960">
                <a:tc>
                  <a:txBody>
                    <a:bodyPr/>
                    <a:lstStyle/>
                    <a:p>
                      <a:pPr algn="l"/>
                      <a:r>
                        <a:rPr lang="zh-CN" altLang="en-US" sz="1600" dirty="0" smtClean="0">
                          <a:latin typeface="微软雅黑" panose="020B0503020204020204" pitchFamily="34" charset="-122"/>
                          <a:ea typeface="微软雅黑" panose="020B0503020204020204" pitchFamily="34" charset="-122"/>
                        </a:rPr>
                        <a:t>道路高峰出行延时时间</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某条道路上，道路的延时时间；</a:t>
                      </a:r>
                      <a:endParaRPr lang="zh-CN" altLang="en-US" sz="1600"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拥堵延时时间</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交通拥堵通过的旅行时间</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自由流通过的旅行时间</a:t>
                      </a:r>
                      <a:endParaRPr lang="zh-CN" altLang="en-US" sz="1600" dirty="0" smtClean="0">
                        <a:latin typeface="微软雅黑" panose="020B0503020204020204" pitchFamily="34" charset="-122"/>
                        <a:ea typeface="微软雅黑" panose="020B0503020204020204" pitchFamily="34" charset="-122"/>
                      </a:endParaRPr>
                    </a:p>
                  </a:txBody>
                  <a:tcPr anchor="ctr"/>
                </a:tc>
              </a:tr>
              <a:tr h="488960">
                <a:tc>
                  <a:txBody>
                    <a:bodyPr/>
                    <a:lstStyle/>
                    <a:p>
                      <a:pPr algn="l"/>
                      <a:r>
                        <a:rPr lang="zh-CN" altLang="en-US" sz="1600" dirty="0" smtClean="0">
                          <a:latin typeface="微软雅黑" panose="020B0503020204020204" pitchFamily="34" charset="-122"/>
                          <a:ea typeface="微软雅黑" panose="020B0503020204020204" pitchFamily="34" charset="-122"/>
                        </a:rPr>
                        <a:t>道路平峰出行平均速度</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某条道路上，不受堵车影响，车辆自由通过状态下的平均车速，通常在夜间</a:t>
                      </a:r>
                      <a:endParaRPr lang="zh-CN" altLang="en-US" sz="1600" dirty="0" smtClean="0">
                        <a:latin typeface="微软雅黑" panose="020B0503020204020204" pitchFamily="34" charset="-122"/>
                        <a:ea typeface="微软雅黑" panose="020B0503020204020204" pitchFamily="34" charset="-122"/>
                      </a:endParaRPr>
                    </a:p>
                  </a:txBody>
                  <a:tcPr anchor="ctr"/>
                </a:tc>
              </a:tr>
              <a:tr h="488960">
                <a:tc>
                  <a:txBody>
                    <a:bodyPr/>
                    <a:lstStyle/>
                    <a:p>
                      <a:pPr algn="l"/>
                      <a:r>
                        <a:rPr lang="zh-CN" altLang="en-US" sz="1600" dirty="0" smtClean="0">
                          <a:latin typeface="微软雅黑" panose="020B0503020204020204" pitchFamily="34" charset="-122"/>
                          <a:ea typeface="微软雅黑" panose="020B0503020204020204" pitchFamily="34" charset="-122"/>
                        </a:rPr>
                        <a:t>道路平峰出行旅行时间</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某条道路上，不受堵车影响，车辆自由通过状态下的平均旅行时间，通常在夜间</a:t>
                      </a:r>
                      <a:endParaRPr lang="zh-CN" altLang="en-US" sz="1600" dirty="0" smtClean="0">
                        <a:latin typeface="微软雅黑" panose="020B0503020204020204" pitchFamily="34" charset="-122"/>
                        <a:ea typeface="微软雅黑" panose="020B0503020204020204" pitchFamily="34" charset="-122"/>
                      </a:endParaRPr>
                    </a:p>
                  </a:txBody>
                  <a:tcPr anchor="ctr"/>
                </a:tc>
              </a:tr>
            </a:tbl>
          </a:graphicData>
        </a:graphic>
      </p:graphicFrame>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6" name="图片 15"/>
          <p:cNvPicPr>
            <a:picLocks noChangeAspect="1"/>
          </p:cNvPicPr>
          <p:nvPr/>
        </p:nvPicPr>
        <p:blipFill>
          <a:blip r:embed="rId3"/>
          <a:stretch>
            <a:fillRect/>
          </a:stretch>
        </p:blipFill>
        <p:spPr>
          <a:xfrm>
            <a:off x="7230317" y="153543"/>
            <a:ext cx="3036071" cy="579170"/>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marL="0" marR="0" lvl="0" indent="0" algn="l" defTabSz="914400" rtl="0" eaLnBrk="0" fontAlgn="base" latinLnBrk="0" hangingPunct="0">
              <a:lnSpc>
                <a:spcPct val="150000"/>
              </a:lnSpc>
              <a:spcBef>
                <a:spcPct val="0"/>
              </a:spcBef>
              <a:spcAft>
                <a:spcPct val="0"/>
              </a:spcAft>
              <a:buClrTx/>
              <a:buSzTx/>
              <a:buFontTx/>
              <a:buNone/>
              <a:defRPr/>
            </a:pPr>
            <a:endParaRPr kumimoji="0" lang="en-US" sz="76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80670"/>
            <a:ext cx="410591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R="0" lvl="0" algn="l" defTabSz="457200" rtl="0" eaLnBrk="1" fontAlgn="base" latinLnBrk="0" hangingPunct="1">
              <a:lnSpc>
                <a:spcPct val="100000"/>
              </a:lnSpc>
              <a:spcBef>
                <a:spcPct val="20000"/>
              </a:spcBef>
              <a:spcAft>
                <a:spcPts val="600"/>
              </a:spcAft>
              <a:buClr>
                <a:srgbClr val="5B9BD5">
                  <a:lumMod val="75000"/>
                </a:srgbClr>
              </a:buClr>
              <a:buSzPct val="145000"/>
              <a:defRPr/>
            </a:pPr>
            <a:r>
              <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1.2 </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中环路组成结构</a:t>
            </a:r>
            <a:endPar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5" name="文本框 34"/>
          <p:cNvSpPr txBox="1"/>
          <p:nvPr/>
        </p:nvSpPr>
        <p:spPr>
          <a:xfrm>
            <a:off x="5775158" y="1035513"/>
            <a:ext cx="5943230" cy="5170646"/>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中</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环路由四条路线组成，分别是</a:t>
            </a:r>
            <a:r>
              <a:rPr kumimoji="0" lang="zh-CN" altLang="en-US"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中环路东段</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中环路南段</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中环路西段</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中环路北段</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中环路东段，起点为杨柳井立交，终点为东站立交，由原北二环、原东二环部分路段及东二环新建高架部分组成；中环路南段，起点为东站立交，终点为贵阳街立交，由原龙洞堡大道部分路段、新建朝阳洞路高架桥段和新建黔春</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大道（贵</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黄路高架桥</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段</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组成</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；中环路西段，起点为贵阳街立交，终点为北站</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立交，由</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新建黔春</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大道（高架桥段</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组成</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；中环路北段，起点为北站立交，终点为杨柳井立交，由新建黔春</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大道（高架桥段</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和</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新建南垭路段组成</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5" name="图片 14"/>
          <p:cNvPicPr>
            <a:picLocks noChangeAspect="1"/>
          </p:cNvPicPr>
          <p:nvPr/>
        </p:nvPicPr>
        <p:blipFill>
          <a:blip r:embed="rId2"/>
          <a:stretch>
            <a:fillRect/>
          </a:stretch>
        </p:blipFill>
        <p:spPr>
          <a:xfrm>
            <a:off x="7230317" y="153543"/>
            <a:ext cx="3036071" cy="579170"/>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pic>
        <p:nvPicPr>
          <p:cNvPr id="10" name="图片 9" descr="C:\Users\fuyi\Desktop\0.jpg0"/>
          <p:cNvPicPr>
            <a:picLocks noChangeAspect="1"/>
          </p:cNvPicPr>
          <p:nvPr/>
        </p:nvPicPr>
        <p:blipFill>
          <a:blip r:embed="rId4"/>
          <a:srcRect l="4388" t="8534" r="5176" b="3124"/>
          <a:stretch>
            <a:fillRect/>
          </a:stretch>
        </p:blipFill>
        <p:spPr>
          <a:xfrm>
            <a:off x="1337945" y="1009650"/>
            <a:ext cx="4010025" cy="5253990"/>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marL="0" marR="0" lvl="0" indent="0" algn="l" defTabSz="914400" rtl="0" eaLnBrk="0" fontAlgn="base" latinLnBrk="0" hangingPunct="0">
              <a:lnSpc>
                <a:spcPct val="150000"/>
              </a:lnSpc>
              <a:spcBef>
                <a:spcPct val="0"/>
              </a:spcBef>
              <a:spcAft>
                <a:spcPct val="0"/>
              </a:spcAft>
              <a:buClrTx/>
              <a:buSzTx/>
              <a:buFontTx/>
              <a:buNone/>
              <a:defRPr/>
            </a:pPr>
            <a:endParaRPr kumimoji="0" lang="en-US" sz="76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80670"/>
            <a:ext cx="452691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base" latinLnBrk="0" hangingPunct="1">
              <a:lnSpc>
                <a:spcPct val="100000"/>
              </a:lnSpc>
              <a:spcBef>
                <a:spcPct val="20000"/>
              </a:spcBef>
              <a:spcAft>
                <a:spcPts val="600"/>
              </a:spcAft>
              <a:buClr>
                <a:srgbClr val="5B9BD5">
                  <a:lumMod val="75000"/>
                </a:srgbClr>
              </a:buClr>
              <a:buSzPct val="145000"/>
              <a:buFont typeface="Arial" panose="020B0604020202020204"/>
              <a:buNone/>
              <a:defRPr/>
            </a:pPr>
            <a:r>
              <a:rPr kumimoji="0"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1.3 </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中环路主要功能</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5" name="文本框 34"/>
          <p:cNvSpPr txBox="1"/>
          <p:nvPr/>
        </p:nvSpPr>
        <p:spPr>
          <a:xfrm>
            <a:off x="422058" y="1222299"/>
            <a:ext cx="11149455" cy="5170646"/>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0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中环具有疏导、纽带和产业三大功能。中环</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的</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建成通车</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加快推进同城化发展，加强城市各功能组团间联系，拉开城市框架、拓展城市空间，打造畅通、文明、有序的城市交通</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环境，缩短</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了一环和二环之间交通转换距离，减小了南北向绕行长度，打通了东西向交通通道，增强了各区域间的交通联系，进一步优化和完善了城市路网，直接服务蛮坡、保利温泉、未来方舟、红岩、贵钢、望城坡、后巢、花果园等沿线大型居住</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社区。</a:t>
            </a:r>
            <a:endPar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项目同步实施环线快</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速公交（</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BRT</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），快速公交（</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BRT</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）于</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2017</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月下旬开始调试和试运营。</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依托</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中环</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，构建的快速</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公交</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环线可实现</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零距离”换乘，大幅提升出行效率。这也体现了贵阳市政府“公共交通优先”的思路。同时，通过中环构建快速交通网络，能够把城市各功能区有效联在一起，实现发展要素的快速流动、城市功能的相互配套，促进以生产性服务业为主的现代服务业加快发展。</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中环激活了二</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环路的交通功能，有效疏导老城区的车流，真正打通贵阳城市交通大循环的“任督二脉”</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5" name="图片 14"/>
          <p:cNvPicPr>
            <a:picLocks noChangeAspect="1"/>
          </p:cNvPicPr>
          <p:nvPr/>
        </p:nvPicPr>
        <p:blipFill>
          <a:blip r:embed="rId2"/>
          <a:stretch>
            <a:fillRect/>
          </a:stretch>
        </p:blipFill>
        <p:spPr>
          <a:xfrm>
            <a:off x="7230317" y="153543"/>
            <a:ext cx="3036071" cy="579170"/>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13638</Words>
  <Application>WPS 演示</Application>
  <PresentationFormat>宽屏</PresentationFormat>
  <Paragraphs>2844</Paragraphs>
  <Slides>77</Slides>
  <Notes>77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77</vt:i4>
      </vt:variant>
    </vt:vector>
  </HeadingPairs>
  <TitlesOfParts>
    <vt:vector size="92" baseType="lpstr">
      <vt:lpstr>Arial</vt:lpstr>
      <vt:lpstr>宋体</vt:lpstr>
      <vt:lpstr>Wingdings</vt:lpstr>
      <vt:lpstr>Calibri Light</vt:lpstr>
      <vt:lpstr>Calibri</vt:lpstr>
      <vt:lpstr>微软雅黑</vt:lpstr>
      <vt:lpstr>Arial</vt:lpstr>
      <vt:lpstr>Calibri</vt:lpstr>
      <vt:lpstr>Kozuka Gothic Pro M</vt:lpstr>
      <vt:lpstr>Impact</vt:lpstr>
      <vt:lpstr>Franklin Gothic Medium</vt:lpstr>
      <vt:lpstr>Arial Unicode MS</vt:lpstr>
      <vt:lpstr>等线</vt:lpstr>
      <vt:lpstr>Yu Gothic UI Semibold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IMPCAS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fuyi501</cp:lastModifiedBy>
  <cp:revision>498</cp:revision>
  <dcterms:created xsi:type="dcterms:W3CDTF">2014-09-13T15:02:00Z</dcterms:created>
  <dcterms:modified xsi:type="dcterms:W3CDTF">2018-01-19T05:23:06Z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